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07" r:id="rId3"/>
    <p:sldId id="308" r:id="rId4"/>
    <p:sldId id="257" r:id="rId5"/>
    <p:sldId id="259" r:id="rId6"/>
    <p:sldId id="262" r:id="rId7"/>
    <p:sldId id="274" r:id="rId8"/>
    <p:sldId id="275" r:id="rId9"/>
    <p:sldId id="276" r:id="rId10"/>
    <p:sldId id="277" r:id="rId11"/>
    <p:sldId id="260" r:id="rId12"/>
    <p:sldId id="278" r:id="rId13"/>
    <p:sldId id="279" r:id="rId14"/>
    <p:sldId id="286" r:id="rId15"/>
    <p:sldId id="285" r:id="rId16"/>
    <p:sldId id="280" r:id="rId17"/>
    <p:sldId id="281" r:id="rId18"/>
    <p:sldId id="283" r:id="rId19"/>
    <p:sldId id="284" r:id="rId20"/>
    <p:sldId id="261" r:id="rId21"/>
    <p:sldId id="268" r:id="rId22"/>
    <p:sldId id="288" r:id="rId23"/>
    <p:sldId id="291" r:id="rId24"/>
    <p:sldId id="294" r:id="rId25"/>
    <p:sldId id="295" r:id="rId26"/>
    <p:sldId id="296" r:id="rId27"/>
    <p:sldId id="293" r:id="rId28"/>
    <p:sldId id="292" r:id="rId29"/>
    <p:sldId id="297" r:id="rId30"/>
    <p:sldId id="309" r:id="rId31"/>
    <p:sldId id="310" r:id="rId32"/>
    <p:sldId id="311" r:id="rId33"/>
    <p:sldId id="287" r:id="rId34"/>
    <p:sldId id="273" r:id="rId35"/>
    <p:sldId id="289" r:id="rId36"/>
    <p:sldId id="290" r:id="rId37"/>
    <p:sldId id="29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508"/>
    <a:srgbClr val="054B4F"/>
    <a:srgbClr val="F554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6" autoAdjust="0"/>
    <p:restoredTop sz="94660"/>
  </p:normalViewPr>
  <p:slideViewPr>
    <p:cSldViewPr snapToGrid="0">
      <p:cViewPr varScale="1">
        <p:scale>
          <a:sx n="110" d="100"/>
          <a:sy n="110" d="100"/>
        </p:scale>
        <p:origin x="2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2F1BA-5026-4A1D-AD38-28B04221B18E}" type="datetimeFigureOut">
              <a:rPr lang="zh-CN" altLang="en-US" smtClean="0"/>
              <a:t>2016/2/25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87E91-B80A-4616-926F-0A6B17BFFB56}" type="slidenum">
              <a:rPr lang="zh-CN" altLang="en-US" smtClean="0"/>
              <a:t>‹#›</a:t>
            </a:fld>
            <a:endParaRPr lang="zh-CN" altLang="en-US"/>
          </a:p>
        </p:txBody>
      </p:sp>
    </p:spTree>
    <p:extLst>
      <p:ext uri="{BB962C8B-B14F-4D97-AF65-F5344CB8AC3E}">
        <p14:creationId xmlns:p14="http://schemas.microsoft.com/office/powerpoint/2010/main" val="159511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5A276B07-371D-45CA-A8C4-A8C0E9C8BC2E}" type="slidenum">
              <a:rPr lang="zh-CN" altLang="en-US" smtClean="0">
                <a:latin typeface="Calibri" pitchFamily="34" charset="0"/>
                <a:ea typeface="宋体" pitchFamily="2" charset="-122"/>
              </a:rPr>
              <a:t>5</a:t>
            </a:fld>
            <a:endParaRPr lang="zh-CN" altLang="en-US" smtClean="0">
              <a:latin typeface="Calibri" pitchFamily="34" charset="0"/>
              <a:ea typeface="宋体" pitchFamily="2" charset="-122"/>
            </a:endParaRPr>
          </a:p>
        </p:txBody>
      </p:sp>
    </p:spTree>
    <p:extLst>
      <p:ext uri="{BB962C8B-B14F-4D97-AF65-F5344CB8AC3E}">
        <p14:creationId xmlns:p14="http://schemas.microsoft.com/office/powerpoint/2010/main" val="3133466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5A276B07-371D-45CA-A8C4-A8C0E9C8BC2E}" type="slidenum">
              <a:rPr lang="zh-CN" altLang="en-US" smtClean="0">
                <a:latin typeface="Calibri" pitchFamily="34" charset="0"/>
                <a:ea typeface="宋体" pitchFamily="2" charset="-122"/>
              </a:rPr>
              <a:t>20</a:t>
            </a:fld>
            <a:endParaRPr lang="zh-CN" altLang="en-US" smtClean="0">
              <a:latin typeface="Calibri" pitchFamily="34" charset="0"/>
              <a:ea typeface="宋体" pitchFamily="2" charset="-122"/>
            </a:endParaRPr>
          </a:p>
        </p:txBody>
      </p:sp>
    </p:spTree>
    <p:extLst>
      <p:ext uri="{BB962C8B-B14F-4D97-AF65-F5344CB8AC3E}">
        <p14:creationId xmlns:p14="http://schemas.microsoft.com/office/powerpoint/2010/main" val="4285138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22</a:t>
            </a:fld>
            <a:endParaRPr lang="zh-CN" altLang="en-US"/>
          </a:p>
        </p:txBody>
      </p:sp>
    </p:spTree>
    <p:extLst>
      <p:ext uri="{BB962C8B-B14F-4D97-AF65-F5344CB8AC3E}">
        <p14:creationId xmlns:p14="http://schemas.microsoft.com/office/powerpoint/2010/main" val="231114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26</a:t>
            </a:fld>
            <a:endParaRPr lang="zh-CN" altLang="en-US"/>
          </a:p>
        </p:txBody>
      </p:sp>
    </p:spTree>
    <p:extLst>
      <p:ext uri="{BB962C8B-B14F-4D97-AF65-F5344CB8AC3E}">
        <p14:creationId xmlns:p14="http://schemas.microsoft.com/office/powerpoint/2010/main" val="1955514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30</a:t>
            </a:fld>
            <a:endParaRPr lang="zh-CN" altLang="en-US"/>
          </a:p>
        </p:txBody>
      </p:sp>
    </p:spTree>
    <p:extLst>
      <p:ext uri="{BB962C8B-B14F-4D97-AF65-F5344CB8AC3E}">
        <p14:creationId xmlns:p14="http://schemas.microsoft.com/office/powerpoint/2010/main" val="1448469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5A276B07-371D-45CA-A8C4-A8C0E9C8BC2E}" type="slidenum">
              <a:rPr lang="zh-CN" altLang="en-US" smtClean="0">
                <a:latin typeface="Calibri" pitchFamily="34" charset="0"/>
                <a:ea typeface="宋体" pitchFamily="2" charset="-122"/>
              </a:rPr>
              <a:t>33</a:t>
            </a:fld>
            <a:endParaRPr lang="zh-CN" altLang="en-US" smtClean="0">
              <a:latin typeface="Calibri" pitchFamily="34" charset="0"/>
              <a:ea typeface="宋体" pitchFamily="2" charset="-122"/>
            </a:endParaRPr>
          </a:p>
        </p:txBody>
      </p:sp>
    </p:spTree>
    <p:extLst>
      <p:ext uri="{BB962C8B-B14F-4D97-AF65-F5344CB8AC3E}">
        <p14:creationId xmlns:p14="http://schemas.microsoft.com/office/powerpoint/2010/main" val="184616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6</a:t>
            </a:fld>
            <a:endParaRPr lang="zh-CN" altLang="en-US"/>
          </a:p>
        </p:txBody>
      </p:sp>
    </p:spTree>
    <p:extLst>
      <p:ext uri="{BB962C8B-B14F-4D97-AF65-F5344CB8AC3E}">
        <p14:creationId xmlns:p14="http://schemas.microsoft.com/office/powerpoint/2010/main" val="151694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9</a:t>
            </a:fld>
            <a:endParaRPr lang="zh-CN" altLang="en-US"/>
          </a:p>
        </p:txBody>
      </p:sp>
    </p:spTree>
    <p:extLst>
      <p:ext uri="{BB962C8B-B14F-4D97-AF65-F5344CB8AC3E}">
        <p14:creationId xmlns:p14="http://schemas.microsoft.com/office/powerpoint/2010/main" val="239356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5A276B07-371D-45CA-A8C4-A8C0E9C8BC2E}" type="slidenum">
              <a:rPr lang="zh-CN" altLang="en-US" smtClean="0">
                <a:latin typeface="Calibri" pitchFamily="34" charset="0"/>
                <a:ea typeface="宋体" pitchFamily="2" charset="-122"/>
              </a:rPr>
              <a:t>11</a:t>
            </a:fld>
            <a:endParaRPr lang="zh-CN" altLang="en-US" smtClean="0">
              <a:latin typeface="Calibri" pitchFamily="34" charset="0"/>
              <a:ea typeface="宋体" pitchFamily="2" charset="-122"/>
            </a:endParaRPr>
          </a:p>
        </p:txBody>
      </p:sp>
    </p:spTree>
    <p:extLst>
      <p:ext uri="{BB962C8B-B14F-4D97-AF65-F5344CB8AC3E}">
        <p14:creationId xmlns:p14="http://schemas.microsoft.com/office/powerpoint/2010/main" val="43543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15</a:t>
            </a:fld>
            <a:endParaRPr lang="zh-CN" altLang="en-US"/>
          </a:p>
        </p:txBody>
      </p:sp>
    </p:spTree>
    <p:extLst>
      <p:ext uri="{BB962C8B-B14F-4D97-AF65-F5344CB8AC3E}">
        <p14:creationId xmlns:p14="http://schemas.microsoft.com/office/powerpoint/2010/main" val="4277362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16</a:t>
            </a:fld>
            <a:endParaRPr lang="zh-CN" altLang="en-US"/>
          </a:p>
        </p:txBody>
      </p:sp>
    </p:spTree>
    <p:extLst>
      <p:ext uri="{BB962C8B-B14F-4D97-AF65-F5344CB8AC3E}">
        <p14:creationId xmlns:p14="http://schemas.microsoft.com/office/powerpoint/2010/main" val="74977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17</a:t>
            </a:fld>
            <a:endParaRPr lang="zh-CN" altLang="en-US"/>
          </a:p>
        </p:txBody>
      </p:sp>
    </p:spTree>
    <p:extLst>
      <p:ext uri="{BB962C8B-B14F-4D97-AF65-F5344CB8AC3E}">
        <p14:creationId xmlns:p14="http://schemas.microsoft.com/office/powerpoint/2010/main" val="156695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18</a:t>
            </a:fld>
            <a:endParaRPr lang="zh-CN" altLang="en-US"/>
          </a:p>
        </p:txBody>
      </p:sp>
    </p:spTree>
    <p:extLst>
      <p:ext uri="{BB962C8B-B14F-4D97-AF65-F5344CB8AC3E}">
        <p14:creationId xmlns:p14="http://schemas.microsoft.com/office/powerpoint/2010/main" val="145394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887E91-B80A-4616-926F-0A6B17BFFB56}" type="slidenum">
              <a:rPr lang="zh-CN" altLang="en-US" smtClean="0"/>
              <a:t>19</a:t>
            </a:fld>
            <a:endParaRPr lang="zh-CN" altLang="en-US"/>
          </a:p>
        </p:txBody>
      </p:sp>
    </p:spTree>
    <p:extLst>
      <p:ext uri="{BB962C8B-B14F-4D97-AF65-F5344CB8AC3E}">
        <p14:creationId xmlns:p14="http://schemas.microsoft.com/office/powerpoint/2010/main" val="3511143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80" t="17568" r="119" b="7438"/>
          <a:stretch>
            <a:fillRect/>
          </a:stretch>
        </p:blipFill>
        <p:spPr>
          <a:xfrm>
            <a:off x="1" y="0"/>
            <a:ext cx="12189980" cy="6877380"/>
          </a:xfrm>
          <a:prstGeom prst="rect">
            <a:avLst/>
          </a:prstGeom>
        </p:spPr>
      </p:pic>
      <p:sp>
        <p:nvSpPr>
          <p:cNvPr id="8" name="矩形 7"/>
          <p:cNvSpPr/>
          <p:nvPr/>
        </p:nvSpPr>
        <p:spPr>
          <a:xfrm>
            <a:off x="0" y="3543300"/>
            <a:ext cx="12192000" cy="33146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
        <p:nvSpPr>
          <p:cNvPr id="3" name="KSO_CT2"/>
          <p:cNvSpPr>
            <a:spLocks noGrp="1"/>
          </p:cNvSpPr>
          <p:nvPr>
            <p:ph type="subTitle" idx="1" hasCustomPrompt="1"/>
          </p:nvPr>
        </p:nvSpPr>
        <p:spPr>
          <a:xfrm>
            <a:off x="940527" y="5077851"/>
            <a:ext cx="10517781" cy="543113"/>
          </a:xfrm>
          <a:noFill/>
        </p:spPr>
        <p:txBody>
          <a:bodyPr>
            <a:noAutofit/>
          </a:bodyPr>
          <a:lstStyle>
            <a:lvl1pPr marL="0" indent="0" algn="r">
              <a:buNone/>
              <a:defRPr sz="2000">
                <a:solidFill>
                  <a:schemeClr val="tx1">
                    <a:lumMod val="60000"/>
                    <a:lumOff val="40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sp>
        <p:nvSpPr>
          <p:cNvPr id="7" name="KSO_CT1"/>
          <p:cNvSpPr>
            <a:spLocks noGrp="1"/>
          </p:cNvSpPr>
          <p:nvPr>
            <p:ph type="title" hasCustomPrompt="1"/>
          </p:nvPr>
        </p:nvSpPr>
        <p:spPr>
          <a:xfrm>
            <a:off x="940527" y="3899082"/>
            <a:ext cx="10517781" cy="1083519"/>
          </a:xfrm>
        </p:spPr>
        <p:txBody>
          <a:bodyPr>
            <a:noAutofit/>
          </a:bodyPr>
          <a:lstStyle>
            <a:lvl1pPr algn="r">
              <a:defRPr sz="4000" b="1" kern="1000" baseline="0">
                <a:solidFill>
                  <a:schemeClr val="accent1"/>
                </a:solidFill>
                <a:effectLst/>
                <a:latin typeface="+mj-ea"/>
                <a:ea typeface="+mj-ea"/>
              </a:defRPr>
            </a:lvl1pPr>
          </a:lstStyle>
          <a:p>
            <a:r>
              <a:rPr lang="zh-CN" altLang="en-US" dirty="0" smtClean="0"/>
              <a:t>单击此处添加您的标题文字</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lvl1pPr>
              <a:defRPr>
                <a:solidFill>
                  <a:schemeClr val="accent1"/>
                </a:solidFill>
              </a:defRPr>
            </a:lvl1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5" y="2108200"/>
            <a:ext cx="7994651" cy="1235075"/>
          </a:xfrm>
        </p:spPr>
        <p:txBody>
          <a:bodyPr anchor="b">
            <a:normAutofit/>
          </a:bodyPr>
          <a:lstStyle>
            <a:lvl1pPr algn="ctr">
              <a:defRPr sz="36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3" y="3400425"/>
            <a:ext cx="4090217"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3" y="1244601"/>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1099435"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6431846"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2"/>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35C49A5E-1BFD-47B4-B08C-9866FA21AB99}" type="datetimeFigureOut">
              <a:rPr lang="zh-CN" altLang="en-US" smtClean="0"/>
              <a:t>2016/2/25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7DA7BE2-81E1-435C-99C0-DACE7B49E06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3">
            <a:extLst>
              <a:ext uri="{28A0092B-C50C-407E-A947-70E740481C1C}">
                <a14:useLocalDpi xmlns:a14="http://schemas.microsoft.com/office/drawing/2010/main" val="0"/>
              </a:ext>
            </a:extLst>
          </a:blip>
          <a:srcRect l="398" t="12930" b="12582"/>
          <a:stretch>
            <a:fillRect/>
          </a:stretch>
        </p:blipFill>
        <p:spPr>
          <a:xfrm>
            <a:off x="1" y="0"/>
            <a:ext cx="12189980" cy="6877380"/>
          </a:xfrm>
          <a:prstGeom prst="rect">
            <a:avLst/>
          </a:prstGeom>
        </p:spPr>
      </p:pic>
      <p:sp>
        <p:nvSpPr>
          <p:cNvPr id="9" name="矩形 8"/>
          <p:cNvSpPr/>
          <p:nvPr/>
        </p:nvSpPr>
        <p:spPr>
          <a:xfrm>
            <a:off x="0" y="0"/>
            <a:ext cx="12192000" cy="685799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49A5E-1BFD-47B4-B08C-9866FA21AB99}" type="datetimeFigureOut">
              <a:rPr lang="zh-CN" altLang="en-US" smtClean="0"/>
              <a:t>2016/2/25</a:t>
            </a:fld>
            <a:endParaRPr lang="zh-CN" altLang="en-US"/>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A7BE2-81E1-435C-99C0-DACE7B49E062}" type="slidenum">
              <a:rPr lang="zh-CN" altLang="en-US" smtClean="0"/>
              <a:t>‹#›</a:t>
            </a:fld>
            <a:endParaRPr lang="zh-CN" altLang="en-US"/>
          </a:p>
        </p:txBody>
      </p:sp>
      <p:sp>
        <p:nvSpPr>
          <p:cNvPr id="2" name="KSO_BT1"/>
          <p:cNvSpPr>
            <a:spLocks noGrp="1"/>
          </p:cNvSpPr>
          <p:nvPr>
            <p:ph type="title"/>
          </p:nvPr>
        </p:nvSpPr>
        <p:spPr>
          <a:xfrm>
            <a:off x="609824" y="316649"/>
            <a:ext cx="10934484" cy="7921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KSO_BC1"/>
          <p:cNvSpPr>
            <a:spLocks noGrp="1"/>
          </p:cNvSpPr>
          <p:nvPr>
            <p:ph type="body" idx="1"/>
          </p:nvPr>
        </p:nvSpPr>
        <p:spPr>
          <a:xfrm>
            <a:off x="609599" y="1245329"/>
            <a:ext cx="10934701" cy="523294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1" i="0" kern="1200" baseline="0">
          <a:solidFill>
            <a:schemeClr val="accent1"/>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2"/>
        </a:buClr>
        <a:buSzPct val="60000"/>
        <a:buFont typeface="Wingdings 2" pitchFamily="18" charset="2"/>
        <a:buChar char="÷"/>
        <a:defRPr lang="zh-CN" altLang="en-US" sz="2800" kern="1200" baseline="0" dirty="0" smtClean="0">
          <a:solidFill>
            <a:schemeClr val="accent1"/>
          </a:solidFill>
          <a:latin typeface="+mj-ea"/>
          <a:ea typeface="+mj-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itchFamily="49" charset="-122"/>
        <a:buChar char=" "/>
        <a:defRPr sz="20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23.jpe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image" Target="../media/image22.jpeg"/><Relationship Id="rId2" Type="http://schemas.openxmlformats.org/officeDocument/2006/relationships/tags" Target="../tags/tag24.xml"/><Relationship Id="rId16" Type="http://schemas.openxmlformats.org/officeDocument/2006/relationships/notesSlide" Target="../notesSlides/notesSlide9.xml"/><Relationship Id="rId20" Type="http://schemas.openxmlformats.org/officeDocument/2006/relationships/image" Target="../media/image25.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slideLayout" Target="../slideLayouts/slideLayout7.xml"/><Relationship Id="rId10" Type="http://schemas.openxmlformats.org/officeDocument/2006/relationships/tags" Target="../tags/tag32.xml"/><Relationship Id="rId19" Type="http://schemas.openxmlformats.org/officeDocument/2006/relationships/image" Target="../media/image24.jpe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31.png"/><Relationship Id="rId3" Type="http://schemas.openxmlformats.org/officeDocument/2006/relationships/tags" Target="../tags/tag42.xml"/><Relationship Id="rId21" Type="http://schemas.openxmlformats.org/officeDocument/2006/relationships/notesSlide" Target="../notesSlides/notesSlide11.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30.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29.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28.png"/><Relationship Id="rId28" Type="http://schemas.microsoft.com/office/2007/relationships/hdphoto" Target="../media/hdphoto1.wdp"/><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27.jpeg"/><Relationship Id="rId27"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3.GIF"/></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Layout" Target="../slideLayouts/slideLayout7.xml"/><Relationship Id="rId4" Type="http://schemas.openxmlformats.org/officeDocument/2006/relationships/tags" Target="../tags/tag65.xml"/></Relationships>
</file>

<file path=ppt/slides/_rels/slide3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Layout" Target="../slideLayouts/slideLayout7.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9917723" y="6039144"/>
            <a:ext cx="1540585" cy="543113"/>
          </a:xfrm>
        </p:spPr>
        <p:txBody>
          <a:bodyPr/>
          <a:lstStyle/>
          <a:p>
            <a:r>
              <a:rPr lang="en-US" altLang="zh-CN" b="1" dirty="0" smtClean="0">
                <a:solidFill>
                  <a:schemeClr val="tx1">
                    <a:lumMod val="50000"/>
                  </a:schemeClr>
                </a:solidFill>
                <a:latin typeface="+mj-ea"/>
                <a:ea typeface="+mj-ea"/>
              </a:rPr>
              <a:t>2016.2.25</a:t>
            </a:r>
            <a:endParaRPr lang="zh-CN" altLang="en-US" b="1" dirty="0">
              <a:solidFill>
                <a:schemeClr val="tx1">
                  <a:lumMod val="50000"/>
                </a:schemeClr>
              </a:solidFill>
              <a:latin typeface="+mj-ea"/>
              <a:ea typeface="+mj-ea"/>
            </a:endParaRPr>
          </a:p>
        </p:txBody>
      </p:sp>
      <p:sp>
        <p:nvSpPr>
          <p:cNvPr id="2" name="标题 1"/>
          <p:cNvSpPr>
            <a:spLocks noGrp="1"/>
          </p:cNvSpPr>
          <p:nvPr>
            <p:ph type="title"/>
          </p:nvPr>
        </p:nvSpPr>
        <p:spPr/>
        <p:txBody>
          <a:bodyPr/>
          <a:lstStyle/>
          <a:p>
            <a:pPr algn="ctr"/>
            <a:r>
              <a:rPr lang="en-US" altLang="zh-CN" sz="5400" dirty="0" smtClean="0"/>
              <a:t>VR</a:t>
            </a:r>
            <a:r>
              <a:rPr lang="zh-CN" altLang="en-US" sz="5400" dirty="0" smtClean="0"/>
              <a:t>及其应用</a:t>
            </a:r>
            <a:endParaRPr lang="zh-CN" altLang="en-US" sz="5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2880" y="0"/>
            <a:ext cx="4693919"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的特征</a:t>
            </a:r>
            <a:r>
              <a:rPr lang="en-US" altLang="zh-CN" sz="3200" b="1" dirty="0" smtClean="0">
                <a:solidFill>
                  <a:srgbClr val="0070C0"/>
                </a:solidFill>
                <a:latin typeface="+mj-ea"/>
                <a:ea typeface="+mj-ea"/>
              </a:rPr>
              <a:t>-</a:t>
            </a:r>
            <a:r>
              <a:rPr lang="zh-CN" altLang="en-US" sz="3200" b="1" dirty="0">
                <a:solidFill>
                  <a:srgbClr val="0070C0"/>
                </a:solidFill>
                <a:latin typeface="+mj-ea"/>
                <a:ea typeface="+mj-ea"/>
              </a:rPr>
              <a:t>想象力</a:t>
            </a:r>
            <a:endParaRPr lang="zh-CN" altLang="en-US" sz="3200" b="1" dirty="0" smtClean="0">
              <a:solidFill>
                <a:srgbClr val="0070C0"/>
              </a:solidFill>
              <a:latin typeface="+mj-ea"/>
              <a:ea typeface="+mj-ea"/>
            </a:endParaRPr>
          </a:p>
        </p:txBody>
      </p:sp>
      <p:sp>
        <p:nvSpPr>
          <p:cNvPr id="17" name="矩形 16"/>
          <p:cNvSpPr/>
          <p:nvPr/>
        </p:nvSpPr>
        <p:spPr>
          <a:xfrm>
            <a:off x="182880" y="1015400"/>
            <a:ext cx="8251437" cy="4524315"/>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虚拟现实</a:t>
            </a:r>
            <a:r>
              <a:rPr lang="zh-CN" altLang="en-US" sz="2400" kern="100" dirty="0" smtClean="0">
                <a:solidFill>
                  <a:schemeClr val="tx1">
                    <a:lumMod val="50000"/>
                  </a:schemeClr>
                </a:solidFill>
                <a:latin typeface="+mj-ea"/>
                <a:ea typeface="+mj-ea"/>
                <a:cs typeface="Times New Roman" pitchFamily="18" charset="0"/>
              </a:rPr>
              <a:t>技术具有</a:t>
            </a:r>
            <a:r>
              <a:rPr lang="zh-CN" altLang="en-US" sz="2400" kern="100" dirty="0">
                <a:solidFill>
                  <a:schemeClr val="tx1">
                    <a:lumMod val="50000"/>
                  </a:schemeClr>
                </a:solidFill>
                <a:latin typeface="+mj-ea"/>
                <a:ea typeface="+mj-ea"/>
                <a:cs typeface="Times New Roman" pitchFamily="18" charset="0"/>
              </a:rPr>
              <a:t>广阔的可想像</a:t>
            </a:r>
            <a:r>
              <a:rPr lang="zh-CN" altLang="en-US" sz="2400" kern="100" dirty="0" smtClean="0">
                <a:solidFill>
                  <a:schemeClr val="tx1">
                    <a:lumMod val="50000"/>
                  </a:schemeClr>
                </a:solidFill>
                <a:latin typeface="+mj-ea"/>
                <a:ea typeface="+mj-ea"/>
                <a:cs typeface="Times New Roman" pitchFamily="18" charset="0"/>
              </a:rPr>
              <a:t>空间， </a:t>
            </a:r>
            <a:r>
              <a:rPr lang="zh-CN" altLang="en-US" sz="2400" kern="100" dirty="0">
                <a:solidFill>
                  <a:schemeClr val="tx1">
                    <a:lumMod val="50000"/>
                  </a:schemeClr>
                </a:solidFill>
                <a:latin typeface="+mj-ea"/>
                <a:ea typeface="+mj-ea"/>
                <a:cs typeface="Times New Roman" pitchFamily="18" charset="0"/>
              </a:rPr>
              <a:t>不仅可再现真实存在的环境，也可以随意构想客观不存在的</a:t>
            </a:r>
            <a:r>
              <a:rPr lang="zh-CN" altLang="en-US" sz="2400" kern="100" dirty="0" smtClean="0">
                <a:solidFill>
                  <a:schemeClr val="tx1">
                    <a:lumMod val="50000"/>
                  </a:schemeClr>
                </a:solidFill>
                <a:latin typeface="+mj-ea"/>
                <a:ea typeface="+mj-ea"/>
                <a:cs typeface="Times New Roman" pitchFamily="18" charset="0"/>
              </a:rPr>
              <a:t>甚至是</a:t>
            </a:r>
            <a:r>
              <a:rPr lang="zh-CN" altLang="en-US" sz="2400" kern="100" dirty="0">
                <a:solidFill>
                  <a:schemeClr val="tx1">
                    <a:lumMod val="50000"/>
                  </a:schemeClr>
                </a:solidFill>
                <a:latin typeface="+mj-ea"/>
                <a:ea typeface="+mj-ea"/>
                <a:cs typeface="Times New Roman" pitchFamily="18" charset="0"/>
              </a:rPr>
              <a:t>不可能发生的环境</a:t>
            </a:r>
            <a:r>
              <a:rPr lang="zh-CN" altLang="en-US" sz="2400" kern="100" dirty="0" smtClean="0">
                <a:solidFill>
                  <a:schemeClr val="tx1">
                    <a:lumMod val="50000"/>
                  </a:schemeClr>
                </a:solidFill>
                <a:latin typeface="+mj-ea"/>
                <a:ea typeface="+mj-ea"/>
                <a:cs typeface="Times New Roman" pitchFamily="18" charset="0"/>
              </a:rPr>
              <a:t>。</a:t>
            </a:r>
            <a:endParaRPr lang="en-US" altLang="zh-CN" sz="2400" kern="100" dirty="0" smtClean="0">
              <a:solidFill>
                <a:schemeClr val="tx1">
                  <a:lumMod val="50000"/>
                </a:schemeClr>
              </a:solidFill>
              <a:latin typeface="+mj-ea"/>
              <a:ea typeface="+mj-ea"/>
              <a:cs typeface="Times New Roman" pitchFamily="18" charset="0"/>
            </a:endParaRPr>
          </a:p>
          <a:p>
            <a:pPr algn="just">
              <a:lnSpc>
                <a:spcPct val="150000"/>
              </a:lnSpc>
              <a:spcAft>
                <a:spcPts val="0"/>
              </a:spcAft>
            </a:pPr>
            <a:r>
              <a:rPr lang="zh-CN" altLang="en-US" sz="2400" kern="100" dirty="0" smtClean="0">
                <a:solidFill>
                  <a:schemeClr val="tx1">
                    <a:lumMod val="50000"/>
                  </a:schemeClr>
                </a:solidFill>
                <a:latin typeface="+mj-ea"/>
                <a:ea typeface="+mj-ea"/>
                <a:cs typeface="Times New Roman" pitchFamily="18" charset="0"/>
              </a:rPr>
              <a:t>在</a:t>
            </a:r>
            <a:r>
              <a:rPr lang="zh-CN" altLang="en-US" sz="2400" kern="100" dirty="0">
                <a:solidFill>
                  <a:schemeClr val="tx1">
                    <a:lumMod val="50000"/>
                  </a:schemeClr>
                </a:solidFill>
                <a:latin typeface="+mj-ea"/>
                <a:ea typeface="+mj-ea"/>
                <a:cs typeface="Times New Roman" pitchFamily="18" charset="0"/>
              </a:rPr>
              <a:t>虚拟世界</a:t>
            </a:r>
            <a:r>
              <a:rPr lang="zh-CN" altLang="en-US" sz="2400" kern="100" dirty="0" smtClean="0">
                <a:solidFill>
                  <a:schemeClr val="tx1">
                    <a:lumMod val="50000"/>
                  </a:schemeClr>
                </a:solidFill>
                <a:latin typeface="+mj-ea"/>
                <a:ea typeface="+mj-ea"/>
                <a:cs typeface="Times New Roman" pitchFamily="18" charset="0"/>
              </a:rPr>
              <a:t>中用户可以根据</a:t>
            </a:r>
            <a:r>
              <a:rPr lang="zh-CN" altLang="en-US" sz="2400" kern="100" dirty="0">
                <a:solidFill>
                  <a:schemeClr val="tx1">
                    <a:lumMod val="50000"/>
                  </a:schemeClr>
                </a:solidFill>
                <a:latin typeface="+mj-ea"/>
                <a:ea typeface="+mj-ea"/>
                <a:cs typeface="Times New Roman" pitchFamily="18" charset="0"/>
              </a:rPr>
              <a:t>所获取的多种信息和自身在系统中的</a:t>
            </a:r>
            <a:r>
              <a:rPr lang="zh-CN" altLang="en-US" sz="2400" kern="100" dirty="0" smtClean="0">
                <a:solidFill>
                  <a:schemeClr val="tx1">
                    <a:lumMod val="50000"/>
                  </a:schemeClr>
                </a:solidFill>
                <a:latin typeface="+mj-ea"/>
                <a:ea typeface="+mj-ea"/>
                <a:cs typeface="Times New Roman" pitchFamily="18" charset="0"/>
              </a:rPr>
              <a:t>行为</a:t>
            </a:r>
            <a:r>
              <a:rPr lang="zh-CN" altLang="en-US" sz="2400" kern="100" dirty="0">
                <a:solidFill>
                  <a:schemeClr val="tx1">
                    <a:lumMod val="50000"/>
                  </a:schemeClr>
                </a:solidFill>
                <a:latin typeface="+mj-ea"/>
                <a:ea typeface="+mj-ea"/>
                <a:cs typeface="Times New Roman" pitchFamily="18" charset="0"/>
              </a:rPr>
              <a:t>，通过逻辑判断、推理和联想等思维过程，</a:t>
            </a:r>
            <a:r>
              <a:rPr lang="zh-CN" altLang="en-US" sz="2400" kern="100" dirty="0" smtClean="0">
                <a:solidFill>
                  <a:schemeClr val="tx1">
                    <a:lumMod val="50000"/>
                  </a:schemeClr>
                </a:solidFill>
                <a:latin typeface="+mj-ea"/>
                <a:ea typeface="+mj-ea"/>
                <a:cs typeface="Times New Roman" pitchFamily="18" charset="0"/>
              </a:rPr>
              <a:t>随着系统</a:t>
            </a:r>
            <a:r>
              <a:rPr lang="zh-CN" altLang="en-US" sz="2400" kern="100" dirty="0">
                <a:solidFill>
                  <a:schemeClr val="tx1">
                    <a:lumMod val="50000"/>
                  </a:schemeClr>
                </a:solidFill>
                <a:latin typeface="+mj-ea"/>
                <a:ea typeface="+mj-ea"/>
                <a:cs typeface="Times New Roman" pitchFamily="18" charset="0"/>
              </a:rPr>
              <a:t>的运行</a:t>
            </a:r>
            <a:r>
              <a:rPr lang="zh-CN" altLang="en-US" sz="2400" kern="100" dirty="0" smtClean="0">
                <a:solidFill>
                  <a:schemeClr val="tx1">
                    <a:lumMod val="50000"/>
                  </a:schemeClr>
                </a:solidFill>
                <a:latin typeface="+mj-ea"/>
                <a:ea typeface="+mj-ea"/>
                <a:cs typeface="Times New Roman" pitchFamily="18" charset="0"/>
              </a:rPr>
              <a:t>状态变化对</a:t>
            </a:r>
            <a:r>
              <a:rPr lang="zh-CN" altLang="en-US" sz="2400" kern="100" dirty="0">
                <a:solidFill>
                  <a:schemeClr val="tx1">
                    <a:lumMod val="50000"/>
                  </a:schemeClr>
                </a:solidFill>
                <a:latin typeface="+mj-ea"/>
                <a:ea typeface="+mj-ea"/>
                <a:cs typeface="Times New Roman" pitchFamily="18" charset="0"/>
              </a:rPr>
              <a:t>其</a:t>
            </a:r>
            <a:r>
              <a:rPr lang="zh-CN" altLang="en-US" sz="2400" kern="100" dirty="0" smtClean="0">
                <a:solidFill>
                  <a:schemeClr val="tx1">
                    <a:lumMod val="50000"/>
                  </a:schemeClr>
                </a:solidFill>
                <a:latin typeface="+mj-ea"/>
                <a:ea typeface="+mj-ea"/>
                <a:cs typeface="Times New Roman" pitchFamily="18" charset="0"/>
              </a:rPr>
              <a:t>未来进行想象。</a:t>
            </a:r>
            <a:endParaRPr lang="zh-CN" altLang="en-US" sz="2400" kern="100" dirty="0">
              <a:solidFill>
                <a:schemeClr val="tx1">
                  <a:lumMod val="50000"/>
                </a:schemeClr>
              </a:solidFill>
              <a:latin typeface="+mj-ea"/>
              <a:ea typeface="+mj-ea"/>
              <a:cs typeface="Times New Roman" pitchFamily="18" charset="0"/>
            </a:endParaRP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对适当的应用对象加上虚拟现实</a:t>
            </a:r>
            <a:r>
              <a:rPr lang="zh-CN" altLang="en-US" sz="2400" kern="100" dirty="0" smtClean="0">
                <a:solidFill>
                  <a:schemeClr val="tx1">
                    <a:lumMod val="50000"/>
                  </a:schemeClr>
                </a:solidFill>
                <a:latin typeface="+mj-ea"/>
                <a:ea typeface="+mj-ea"/>
                <a:cs typeface="Times New Roman" pitchFamily="18" charset="0"/>
              </a:rPr>
              <a:t>的创意和</a:t>
            </a:r>
            <a:r>
              <a:rPr lang="zh-CN" altLang="en-US" sz="2400" kern="100" dirty="0">
                <a:solidFill>
                  <a:schemeClr val="tx1">
                    <a:lumMod val="50000"/>
                  </a:schemeClr>
                </a:solidFill>
                <a:latin typeface="+mj-ea"/>
                <a:ea typeface="+mj-ea"/>
                <a:cs typeface="Times New Roman" pitchFamily="18" charset="0"/>
              </a:rPr>
              <a:t>想象力，可以</a:t>
            </a:r>
            <a:r>
              <a:rPr lang="zh-CN" altLang="en-US" sz="2400" kern="100" dirty="0" smtClean="0">
                <a:solidFill>
                  <a:schemeClr val="tx1">
                    <a:lumMod val="50000"/>
                  </a:schemeClr>
                </a:solidFill>
                <a:latin typeface="+mj-ea"/>
                <a:ea typeface="+mj-ea"/>
                <a:cs typeface="Times New Roman" pitchFamily="18" charset="0"/>
              </a:rPr>
              <a:t>大幅度</a:t>
            </a:r>
            <a:r>
              <a:rPr lang="zh-CN" altLang="en-US" sz="2400" kern="100" dirty="0" smtClean="0">
                <a:solidFill>
                  <a:srgbClr val="C00000"/>
                </a:solidFill>
                <a:latin typeface="+mj-ea"/>
                <a:ea typeface="+mj-ea"/>
                <a:cs typeface="Times New Roman" pitchFamily="18" charset="0"/>
              </a:rPr>
              <a:t>提高</a:t>
            </a:r>
            <a:r>
              <a:rPr lang="zh-CN" altLang="en-US" sz="2400" kern="100" dirty="0">
                <a:solidFill>
                  <a:srgbClr val="C00000"/>
                </a:solidFill>
                <a:latin typeface="+mj-ea"/>
                <a:ea typeface="+mj-ea"/>
                <a:cs typeface="Times New Roman" pitchFamily="18" charset="0"/>
              </a:rPr>
              <a:t>生产效率、减轻劳动强度、提高产品</a:t>
            </a:r>
            <a:r>
              <a:rPr lang="zh-CN" altLang="en-US" sz="2400" kern="100" dirty="0" smtClean="0">
                <a:solidFill>
                  <a:srgbClr val="C00000"/>
                </a:solidFill>
                <a:latin typeface="+mj-ea"/>
                <a:ea typeface="+mj-ea"/>
                <a:cs typeface="Times New Roman" pitchFamily="18" charset="0"/>
              </a:rPr>
              <a:t>开发质量</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182880" y="881532"/>
            <a:ext cx="8360619" cy="465818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8846947" y="1267694"/>
            <a:ext cx="2905125" cy="4191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占位符 4"/>
          <p:cNvSpPr txBox="1"/>
          <p:nvPr>
            <p:custDataLst>
              <p:tags r:id="rId2"/>
            </p:custDataLst>
          </p:nvPr>
        </p:nvSpPr>
        <p:spPr bwMode="auto">
          <a:xfrm>
            <a:off x="4595813" y="1447800"/>
            <a:ext cx="29908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685800" indent="-22860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spcBef>
                <a:spcPct val="0"/>
              </a:spcBef>
              <a:buFont typeface="Arial" pitchFamily="34" charset="0"/>
              <a:buNone/>
              <a:defRPr/>
            </a:pPr>
            <a:r>
              <a:rPr lang="en-US" altLang="zh-CN" sz="49600" dirty="0" smtClean="0">
                <a:solidFill>
                  <a:srgbClr val="0070C0"/>
                </a:solidFill>
                <a:latin typeface="Bell MT" pitchFamily="18" charset="0"/>
              </a:rPr>
              <a:t>2</a:t>
            </a:r>
            <a:endParaRPr lang="zh-CN" altLang="en-US" sz="49600" dirty="0">
              <a:solidFill>
                <a:srgbClr val="0070C0"/>
              </a:solidFill>
              <a:latin typeface="Bell MT" pitchFamily="18" charset="0"/>
            </a:endParaRPr>
          </a:p>
        </p:txBody>
      </p:sp>
      <p:sp>
        <p:nvSpPr>
          <p:cNvPr id="5" name="标题 5"/>
          <p:cNvSpPr txBox="1"/>
          <p:nvPr>
            <p:custDataLst>
              <p:tags r:id="rId3"/>
            </p:custDataLst>
          </p:nvPr>
        </p:nvSpPr>
        <p:spPr>
          <a:xfrm>
            <a:off x="3125338" y="3507475"/>
            <a:ext cx="6646460" cy="736978"/>
          </a:xfrm>
          <a:prstGeom prst="rect">
            <a:avLst/>
          </a:prstGeom>
          <a:solidFill>
            <a:srgbClr val="FFFFFF">
              <a:alpha val="80000"/>
            </a:srgbClr>
          </a:solidFill>
        </p:spPr>
        <p:txBody>
          <a:bodyPr bIns="0" anchor="b">
            <a:noAutofit/>
          </a:bodyPr>
          <a:lstStyle>
            <a:lvl1pPr algn="ctr">
              <a:lnSpc>
                <a:spcPct val="90000"/>
              </a:lnSpc>
              <a:spcBef>
                <a:spcPct val="0"/>
              </a:spcBef>
              <a:buNone/>
              <a:defRPr sz="4000">
                <a:latin typeface="+mj-lt"/>
                <a:ea typeface="+mj-ea"/>
                <a:cs typeface="+mj-cs"/>
              </a:defRPr>
            </a:lvl1pPr>
          </a:lstStyle>
          <a:p>
            <a:pPr>
              <a:defRPr/>
            </a:pPr>
            <a:r>
              <a:rPr lang="en-US" altLang="zh-CN" sz="4400" kern="0" dirty="0">
                <a:solidFill>
                  <a:srgbClr val="000000"/>
                </a:solidFill>
                <a:latin typeface="微软雅黑" pitchFamily="34" charset="-122"/>
                <a:ea typeface="微软雅黑" pitchFamily="34" charset="-122"/>
              </a:rPr>
              <a:t>VR</a:t>
            </a:r>
            <a:r>
              <a:rPr lang="zh-CN" altLang="en-US" sz="4400" kern="0" dirty="0">
                <a:solidFill>
                  <a:srgbClr val="000000"/>
                </a:solidFill>
                <a:latin typeface="微软雅黑" pitchFamily="34" charset="-122"/>
                <a:ea typeface="微软雅黑" pitchFamily="34" charset="-122"/>
              </a:rPr>
              <a:t>、</a:t>
            </a:r>
            <a:r>
              <a:rPr lang="en-US" altLang="zh-CN" sz="4400" kern="0" dirty="0">
                <a:solidFill>
                  <a:srgbClr val="000000"/>
                </a:solidFill>
                <a:latin typeface="微软雅黑" pitchFamily="34" charset="-122"/>
                <a:ea typeface="微软雅黑" pitchFamily="34" charset="-122"/>
              </a:rPr>
              <a:t>AR</a:t>
            </a:r>
            <a:r>
              <a:rPr lang="zh-CN" altLang="en-US" sz="4400" kern="0" dirty="0">
                <a:solidFill>
                  <a:srgbClr val="000000"/>
                </a:solidFill>
                <a:latin typeface="微软雅黑" pitchFamily="34" charset="-122"/>
                <a:ea typeface="微软雅黑" pitchFamily="34" charset="-122"/>
              </a:rPr>
              <a:t>、</a:t>
            </a:r>
            <a:r>
              <a:rPr lang="en-US" altLang="zh-CN" sz="4400" kern="0" dirty="0" smtClean="0">
                <a:solidFill>
                  <a:srgbClr val="000000"/>
                </a:solidFill>
                <a:latin typeface="微软雅黑" pitchFamily="34" charset="-122"/>
                <a:ea typeface="微软雅黑" pitchFamily="34" charset="-122"/>
              </a:rPr>
              <a:t>MR</a:t>
            </a:r>
            <a:r>
              <a:rPr lang="zh-CN" altLang="en-US" sz="4400" kern="0" dirty="0" smtClean="0">
                <a:solidFill>
                  <a:srgbClr val="000000"/>
                </a:solidFill>
                <a:latin typeface="微软雅黑" pitchFamily="34" charset="-122"/>
                <a:ea typeface="微软雅黑" pitchFamily="34" charset="-122"/>
              </a:rPr>
              <a:t>关系解析</a:t>
            </a:r>
            <a:endParaRPr lang="zh-CN" altLang="en-US" sz="4400" kern="0" dirty="0">
              <a:solidFill>
                <a:srgbClr val="000000"/>
              </a:solidFill>
              <a:latin typeface="微软雅黑" pitchFamily="34" charset="-122"/>
              <a:ea typeface="微软雅黑" pitchFamily="34" charset="-122"/>
            </a:endParaRP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42189" y="1897265"/>
            <a:ext cx="5467292" cy="3416320"/>
          </a:xfrm>
          <a:prstGeom prst="rect">
            <a:avLst/>
          </a:prstGeom>
        </p:spPr>
        <p:txBody>
          <a:bodyPr wrap="square">
            <a:spAutoFit/>
          </a:bodyPr>
          <a:lstStyle/>
          <a:p>
            <a:pPr algn="ctr">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增强现实（</a:t>
            </a:r>
            <a:r>
              <a:rPr lang="en-US" altLang="zh-CN" sz="2400" kern="100" dirty="0">
                <a:solidFill>
                  <a:schemeClr val="tx1">
                    <a:lumMod val="50000"/>
                  </a:schemeClr>
                </a:solidFill>
                <a:latin typeface="Times New Roman" pitchFamily="18" charset="0"/>
                <a:ea typeface="+mj-ea"/>
                <a:cs typeface="Times New Roman" pitchFamily="18" charset="0"/>
              </a:rPr>
              <a:t>Augmented </a:t>
            </a:r>
            <a:r>
              <a:rPr lang="en-US" altLang="zh-CN" sz="2400" kern="100" dirty="0" smtClean="0">
                <a:solidFill>
                  <a:schemeClr val="tx1">
                    <a:lumMod val="50000"/>
                  </a:schemeClr>
                </a:solidFill>
                <a:latin typeface="Times New Roman" pitchFamily="18" charset="0"/>
                <a:ea typeface="+mj-ea"/>
                <a:cs typeface="Times New Roman" pitchFamily="18" charset="0"/>
              </a:rPr>
              <a:t>Reality , AR</a:t>
            </a:r>
            <a:r>
              <a:rPr lang="en-US" altLang="zh-CN" sz="2400" kern="100" dirty="0">
                <a:solidFill>
                  <a:schemeClr val="tx1">
                    <a:lumMod val="50000"/>
                  </a:schemeClr>
                </a:solidFill>
                <a:latin typeface="+mj-ea"/>
                <a:ea typeface="+mj-ea"/>
                <a:cs typeface="Times New Roman" pitchFamily="18" charset="0"/>
              </a:rPr>
              <a:t>)</a:t>
            </a:r>
          </a:p>
          <a:p>
            <a:pPr algn="just">
              <a:lnSpc>
                <a:spcPct val="150000"/>
              </a:lnSpc>
              <a:spcAft>
                <a:spcPts val="0"/>
              </a:spcAft>
            </a:pPr>
            <a:r>
              <a:rPr lang="zh-CN" altLang="en-US" sz="2400" kern="100" dirty="0" smtClean="0">
                <a:solidFill>
                  <a:schemeClr val="tx1">
                    <a:lumMod val="50000"/>
                  </a:schemeClr>
                </a:solidFill>
                <a:latin typeface="+mj-ea"/>
                <a:ea typeface="+mj-ea"/>
                <a:cs typeface="Times New Roman" pitchFamily="18" charset="0"/>
              </a:rPr>
              <a:t>通过</a:t>
            </a:r>
            <a:r>
              <a:rPr lang="zh-CN" altLang="en-US" sz="2400" kern="100" dirty="0">
                <a:solidFill>
                  <a:schemeClr val="tx1">
                    <a:lumMod val="50000"/>
                  </a:schemeClr>
                </a:solidFill>
                <a:latin typeface="+mj-ea"/>
                <a:ea typeface="+mj-ea"/>
                <a:cs typeface="Times New Roman" pitchFamily="18" charset="0"/>
              </a:rPr>
              <a:t>设备识别判断（二维、三维、</a:t>
            </a:r>
            <a:r>
              <a:rPr lang="en-US" altLang="zh-CN" sz="2400" kern="100" dirty="0">
                <a:solidFill>
                  <a:schemeClr val="tx1">
                    <a:lumMod val="50000"/>
                  </a:schemeClr>
                </a:solidFill>
                <a:latin typeface="+mj-ea"/>
                <a:ea typeface="+mj-ea"/>
                <a:cs typeface="Times New Roman" pitchFamily="18" charset="0"/>
              </a:rPr>
              <a:t>GPS</a:t>
            </a:r>
            <a:r>
              <a:rPr lang="zh-CN" altLang="en-US" sz="2400" kern="100" dirty="0">
                <a:solidFill>
                  <a:schemeClr val="tx1">
                    <a:lumMod val="50000"/>
                  </a:schemeClr>
                </a:solidFill>
                <a:latin typeface="+mj-ea"/>
                <a:ea typeface="+mj-ea"/>
                <a:cs typeface="Times New Roman" pitchFamily="18" charset="0"/>
              </a:rPr>
              <a:t>、体感、面部等识别物）</a:t>
            </a:r>
            <a:r>
              <a:rPr lang="zh-CN" altLang="en-US" sz="2400" kern="100" dirty="0">
                <a:solidFill>
                  <a:srgbClr val="C00000"/>
                </a:solidFill>
                <a:latin typeface="+mj-ea"/>
                <a:ea typeface="+mj-ea"/>
                <a:cs typeface="Times New Roman" pitchFamily="18" charset="0"/>
              </a:rPr>
              <a:t> 实时</a:t>
            </a:r>
            <a:r>
              <a:rPr lang="zh-CN" altLang="en-US" sz="2400" kern="100" dirty="0">
                <a:solidFill>
                  <a:schemeClr val="tx1">
                    <a:lumMod val="50000"/>
                  </a:schemeClr>
                </a:solidFill>
                <a:latin typeface="+mj-ea"/>
                <a:ea typeface="+mj-ea"/>
                <a:cs typeface="Times New Roman" pitchFamily="18" charset="0"/>
              </a:rPr>
              <a:t>计算影像的</a:t>
            </a:r>
            <a:r>
              <a:rPr lang="zh-CN" altLang="en-US" sz="2400" kern="100" dirty="0">
                <a:solidFill>
                  <a:srgbClr val="C00000"/>
                </a:solidFill>
                <a:latin typeface="+mj-ea"/>
                <a:ea typeface="+mj-ea"/>
                <a:cs typeface="Times New Roman" pitchFamily="18" charset="0"/>
              </a:rPr>
              <a:t>位置及角度</a:t>
            </a:r>
            <a:r>
              <a:rPr lang="zh-CN" altLang="en-US" sz="2400" kern="100" dirty="0" smtClean="0">
                <a:solidFill>
                  <a:schemeClr val="tx1">
                    <a:lumMod val="50000"/>
                  </a:schemeClr>
                </a:solidFill>
                <a:latin typeface="+mj-ea"/>
                <a:ea typeface="+mj-ea"/>
                <a:cs typeface="Times New Roman" pitchFamily="18" charset="0"/>
              </a:rPr>
              <a:t>并叠加</a:t>
            </a:r>
            <a:r>
              <a:rPr lang="zh-CN" altLang="en-US" sz="2400" kern="100" dirty="0">
                <a:solidFill>
                  <a:schemeClr val="tx1">
                    <a:lumMod val="50000"/>
                  </a:schemeClr>
                </a:solidFill>
                <a:latin typeface="+mj-ea"/>
                <a:ea typeface="+mj-ea"/>
                <a:cs typeface="Times New Roman" pitchFamily="18" charset="0"/>
              </a:rPr>
              <a:t>相应图像的技术。这种技术的</a:t>
            </a:r>
            <a:r>
              <a:rPr lang="zh-CN" altLang="en-US" sz="2400" kern="100" dirty="0" smtClean="0">
                <a:solidFill>
                  <a:schemeClr val="tx1">
                    <a:lumMod val="50000"/>
                  </a:schemeClr>
                </a:solidFill>
                <a:latin typeface="+mj-ea"/>
                <a:ea typeface="+mj-ea"/>
                <a:cs typeface="Times New Roman" pitchFamily="18" charset="0"/>
              </a:rPr>
              <a:t>目标是增强用户</a:t>
            </a:r>
            <a:r>
              <a:rPr lang="zh-CN" altLang="en-US" sz="2400" kern="100" dirty="0">
                <a:solidFill>
                  <a:schemeClr val="tx1">
                    <a:lumMod val="50000"/>
                  </a:schemeClr>
                </a:solidFill>
                <a:latin typeface="+mj-ea"/>
                <a:ea typeface="+mj-ea"/>
                <a:cs typeface="Times New Roman" pitchFamily="18" charset="0"/>
              </a:rPr>
              <a:t>对现实世界的</a:t>
            </a:r>
            <a:r>
              <a:rPr lang="zh-CN" altLang="en-US" sz="2400" kern="100" dirty="0" smtClean="0">
                <a:solidFill>
                  <a:schemeClr val="tx1">
                    <a:lumMod val="50000"/>
                  </a:schemeClr>
                </a:solidFill>
                <a:latin typeface="+mj-ea"/>
                <a:ea typeface="+mj-ea"/>
                <a:cs typeface="Times New Roman" pitchFamily="18" charset="0"/>
              </a:rPr>
              <a:t>感知。</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442189" y="1897265"/>
            <a:ext cx="5608546" cy="3520896"/>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2881" y="0"/>
            <a:ext cx="3200400" cy="670120"/>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什么是</a:t>
            </a:r>
            <a:r>
              <a:rPr lang="en-US" altLang="zh-CN" sz="3200" b="1" dirty="0" smtClean="0">
                <a:solidFill>
                  <a:srgbClr val="0070C0"/>
                </a:solidFill>
                <a:latin typeface="+mj-ea"/>
                <a:ea typeface="+mj-ea"/>
              </a:rPr>
              <a:t>AR</a:t>
            </a:r>
            <a:r>
              <a:rPr lang="zh-CN" altLang="en-US" sz="3200" b="1" dirty="0" smtClean="0">
                <a:solidFill>
                  <a:srgbClr val="0070C0"/>
                </a:solidFill>
                <a:latin typeface="+mj-ea"/>
                <a:ea typeface="+mj-ea"/>
              </a:rPr>
              <a: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0633" y="2009958"/>
            <a:ext cx="5800298" cy="319093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19370" y="1405946"/>
            <a:ext cx="3330053" cy="2862322"/>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VR</a:t>
            </a:r>
            <a:r>
              <a:rPr lang="zh-CN" altLang="en-US" sz="2400" kern="100" dirty="0">
                <a:solidFill>
                  <a:schemeClr val="tx1">
                    <a:lumMod val="50000"/>
                  </a:schemeClr>
                </a:solidFill>
                <a:latin typeface="+mj-ea"/>
                <a:ea typeface="+mj-ea"/>
                <a:cs typeface="Times New Roman" pitchFamily="18" charset="0"/>
              </a:rPr>
              <a:t>的视觉呈现方式是</a:t>
            </a:r>
            <a:r>
              <a:rPr lang="zh-CN" altLang="en-US" sz="2400" kern="100" dirty="0">
                <a:solidFill>
                  <a:srgbClr val="C00000"/>
                </a:solidFill>
                <a:latin typeface="+mj-ea"/>
                <a:ea typeface="+mj-ea"/>
                <a:cs typeface="Times New Roman" pitchFamily="18" charset="0"/>
              </a:rPr>
              <a:t>阻断</a:t>
            </a:r>
            <a:r>
              <a:rPr lang="zh-CN" altLang="en-US" sz="2400" kern="100" dirty="0">
                <a:solidFill>
                  <a:schemeClr val="tx1">
                    <a:lumMod val="50000"/>
                  </a:schemeClr>
                </a:solidFill>
                <a:latin typeface="+mj-ea"/>
                <a:ea typeface="+mj-ea"/>
                <a:cs typeface="Times New Roman" pitchFamily="18" charset="0"/>
              </a:rPr>
              <a:t>人眼与</a:t>
            </a:r>
            <a:r>
              <a:rPr lang="zh-CN" altLang="en-US" sz="2400" kern="100" dirty="0" smtClean="0">
                <a:solidFill>
                  <a:schemeClr val="tx1">
                    <a:lumMod val="50000"/>
                  </a:schemeClr>
                </a:solidFill>
                <a:latin typeface="+mj-ea"/>
                <a:ea typeface="+mj-ea"/>
                <a:cs typeface="Times New Roman" pitchFamily="18" charset="0"/>
              </a:rPr>
              <a:t>现实</a:t>
            </a:r>
            <a:r>
              <a:rPr lang="zh-CN" altLang="en-US" sz="2400" kern="100" dirty="0">
                <a:solidFill>
                  <a:schemeClr val="tx1">
                    <a:lumMod val="50000"/>
                  </a:schemeClr>
                </a:solidFill>
                <a:latin typeface="+mj-ea"/>
                <a:ea typeface="+mj-ea"/>
                <a:cs typeface="Times New Roman" pitchFamily="18" charset="0"/>
              </a:rPr>
              <a:t>世界的连接，通过设备实时渲染</a:t>
            </a:r>
            <a:r>
              <a:rPr lang="zh-CN" altLang="en-US" sz="2400" kern="100" dirty="0" smtClean="0">
                <a:solidFill>
                  <a:schemeClr val="tx1">
                    <a:lumMod val="50000"/>
                  </a:schemeClr>
                </a:solidFill>
                <a:latin typeface="+mj-ea"/>
                <a:ea typeface="+mj-ea"/>
                <a:cs typeface="Times New Roman" pitchFamily="18" charset="0"/>
              </a:rPr>
              <a:t>的画面</a:t>
            </a:r>
            <a:r>
              <a:rPr lang="zh-CN" altLang="en-US" sz="2400" kern="100" dirty="0">
                <a:solidFill>
                  <a:schemeClr val="tx1">
                    <a:lumMod val="50000"/>
                  </a:schemeClr>
                </a:solidFill>
                <a:latin typeface="+mj-ea"/>
                <a:ea typeface="+mj-ea"/>
                <a:cs typeface="Times New Roman" pitchFamily="18" charset="0"/>
              </a:rPr>
              <a:t>，营造出一个</a:t>
            </a:r>
            <a:r>
              <a:rPr lang="zh-CN" altLang="en-US" sz="2400" kern="100" dirty="0">
                <a:solidFill>
                  <a:srgbClr val="C00000"/>
                </a:solidFill>
                <a:latin typeface="+mj-ea"/>
                <a:ea typeface="+mj-ea"/>
                <a:cs typeface="Times New Roman" pitchFamily="18" charset="0"/>
              </a:rPr>
              <a:t>全新</a:t>
            </a:r>
            <a:r>
              <a:rPr lang="zh-CN" altLang="en-US" sz="2400" kern="100" dirty="0">
                <a:solidFill>
                  <a:schemeClr val="tx1">
                    <a:lumMod val="50000"/>
                  </a:schemeClr>
                </a:solidFill>
                <a:latin typeface="+mj-ea"/>
                <a:ea typeface="+mj-ea"/>
                <a:cs typeface="Times New Roman" pitchFamily="18" charset="0"/>
              </a:rPr>
              <a:t>的世界</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1419370" y="1353658"/>
            <a:ext cx="3330053" cy="2849336"/>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2881" y="0"/>
            <a:ext cx="5453644"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与</a:t>
            </a:r>
            <a:r>
              <a:rPr lang="en-US" altLang="zh-CN" sz="3200" b="1" dirty="0" smtClean="0">
                <a:solidFill>
                  <a:srgbClr val="0070C0"/>
                </a:solidFill>
                <a:latin typeface="+mj-ea"/>
                <a:ea typeface="+mj-ea"/>
              </a:rPr>
              <a:t>AR</a:t>
            </a:r>
            <a:r>
              <a:rPr lang="zh-CN" altLang="en-US" sz="3200" b="1" dirty="0" smtClean="0">
                <a:solidFill>
                  <a:srgbClr val="0070C0"/>
                </a:solidFill>
                <a:latin typeface="+mj-ea"/>
                <a:ea typeface="+mj-ea"/>
              </a:rPr>
              <a:t>区别</a:t>
            </a:r>
            <a:r>
              <a:rPr lang="en-US" altLang="zh-CN" sz="3200" b="1" dirty="0" smtClean="0">
                <a:solidFill>
                  <a:srgbClr val="0070C0"/>
                </a:solidFill>
                <a:latin typeface="+mj-ea"/>
                <a:ea typeface="+mj-ea"/>
              </a:rPr>
              <a:t>-</a:t>
            </a:r>
            <a:r>
              <a:rPr lang="zh-CN" altLang="en-US" sz="3200" b="1" dirty="0" smtClean="0">
                <a:solidFill>
                  <a:srgbClr val="0070C0"/>
                </a:solidFill>
                <a:latin typeface="+mj-ea"/>
                <a:ea typeface="+mj-ea"/>
              </a:rPr>
              <a:t>视觉呈现方式</a:t>
            </a:r>
          </a:p>
        </p:txBody>
      </p:sp>
      <p:sp>
        <p:nvSpPr>
          <p:cNvPr id="8" name="矩形 7"/>
          <p:cNvSpPr/>
          <p:nvPr/>
        </p:nvSpPr>
        <p:spPr>
          <a:xfrm>
            <a:off x="7317475" y="1556071"/>
            <a:ext cx="3330053" cy="2243050"/>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AR</a:t>
            </a:r>
            <a:r>
              <a:rPr lang="zh-CN" altLang="en-US" sz="2400" kern="100" dirty="0">
                <a:solidFill>
                  <a:schemeClr val="tx1">
                    <a:lumMod val="50000"/>
                  </a:schemeClr>
                </a:solidFill>
                <a:latin typeface="+mj-ea"/>
                <a:ea typeface="+mj-ea"/>
                <a:cs typeface="Times New Roman" pitchFamily="18" charset="0"/>
              </a:rPr>
              <a:t>的视觉呈现方式是在人眼与</a:t>
            </a:r>
            <a:r>
              <a:rPr lang="zh-CN" altLang="en-US" sz="2400" kern="100" dirty="0" smtClean="0">
                <a:solidFill>
                  <a:schemeClr val="tx1">
                    <a:lumMod val="50000"/>
                  </a:schemeClr>
                </a:solidFill>
                <a:latin typeface="+mj-ea"/>
                <a:ea typeface="+mj-ea"/>
                <a:cs typeface="Times New Roman" pitchFamily="18" charset="0"/>
              </a:rPr>
              <a:t>现实</a:t>
            </a:r>
            <a:r>
              <a:rPr lang="zh-CN" altLang="en-US" sz="2400" kern="100" dirty="0">
                <a:solidFill>
                  <a:schemeClr val="tx1">
                    <a:lumMod val="50000"/>
                  </a:schemeClr>
                </a:solidFill>
                <a:latin typeface="+mj-ea"/>
                <a:ea typeface="+mj-ea"/>
                <a:cs typeface="Times New Roman" pitchFamily="18" charset="0"/>
              </a:rPr>
              <a:t>世界</a:t>
            </a:r>
            <a:r>
              <a:rPr lang="zh-CN" altLang="en-US" sz="2400" kern="100" dirty="0">
                <a:solidFill>
                  <a:srgbClr val="C00000"/>
                </a:solidFill>
                <a:latin typeface="+mj-ea"/>
                <a:ea typeface="+mj-ea"/>
                <a:cs typeface="Times New Roman" pitchFamily="18" charset="0"/>
              </a:rPr>
              <a:t>连接</a:t>
            </a:r>
            <a:r>
              <a:rPr lang="zh-CN" altLang="en-US" sz="2400" kern="100" dirty="0">
                <a:solidFill>
                  <a:schemeClr val="tx1">
                    <a:lumMod val="50000"/>
                  </a:schemeClr>
                </a:solidFill>
                <a:latin typeface="+mj-ea"/>
                <a:ea typeface="+mj-ea"/>
                <a:cs typeface="Times New Roman" pitchFamily="18" charset="0"/>
              </a:rPr>
              <a:t>的</a:t>
            </a:r>
            <a:r>
              <a:rPr lang="zh-CN" altLang="en-US" sz="2400" kern="100" dirty="0" smtClean="0">
                <a:solidFill>
                  <a:schemeClr val="tx1">
                    <a:lumMod val="50000"/>
                  </a:schemeClr>
                </a:solidFill>
                <a:latin typeface="+mj-ea"/>
                <a:ea typeface="+mj-ea"/>
                <a:cs typeface="Times New Roman" pitchFamily="18" charset="0"/>
              </a:rPr>
              <a:t>情况下，</a:t>
            </a:r>
            <a:r>
              <a:rPr lang="zh-CN" altLang="en-US" sz="2400" kern="100" dirty="0">
                <a:solidFill>
                  <a:srgbClr val="C00000"/>
                </a:solidFill>
                <a:latin typeface="+mj-ea"/>
                <a:ea typeface="+mj-ea"/>
                <a:cs typeface="Times New Roman" pitchFamily="18" charset="0"/>
              </a:rPr>
              <a:t>叠加</a:t>
            </a:r>
            <a:r>
              <a:rPr lang="zh-CN" altLang="en-US" sz="2400" kern="100" dirty="0">
                <a:solidFill>
                  <a:schemeClr val="tx1">
                    <a:lumMod val="50000"/>
                  </a:schemeClr>
                </a:solidFill>
                <a:latin typeface="+mj-ea"/>
                <a:ea typeface="+mj-ea"/>
                <a:cs typeface="Times New Roman" pitchFamily="18" charset="0"/>
              </a:rPr>
              <a:t>影像， </a:t>
            </a:r>
            <a:r>
              <a:rPr lang="zh-CN" altLang="en-US" sz="2400" kern="100" dirty="0">
                <a:solidFill>
                  <a:srgbClr val="C00000"/>
                </a:solidFill>
                <a:latin typeface="+mj-ea"/>
                <a:ea typeface="+mj-ea"/>
                <a:cs typeface="Times New Roman" pitchFamily="18" charset="0"/>
              </a:rPr>
              <a:t>加强</a:t>
            </a:r>
            <a:r>
              <a:rPr lang="zh-CN" altLang="en-US" sz="2400" kern="100" dirty="0">
                <a:solidFill>
                  <a:schemeClr val="tx1">
                    <a:lumMod val="50000"/>
                  </a:schemeClr>
                </a:solidFill>
                <a:latin typeface="+mj-ea"/>
                <a:ea typeface="+mj-ea"/>
                <a:cs typeface="Times New Roman" pitchFamily="18" charset="0"/>
              </a:rPr>
              <a:t>其视觉呈现的方式。</a:t>
            </a:r>
          </a:p>
        </p:txBody>
      </p:sp>
      <p:sp>
        <p:nvSpPr>
          <p:cNvPr id="9" name="矩形 8"/>
          <p:cNvSpPr/>
          <p:nvPr/>
        </p:nvSpPr>
        <p:spPr>
          <a:xfrm>
            <a:off x="7317475" y="1353658"/>
            <a:ext cx="3330053" cy="2849336"/>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084396" y="4470681"/>
            <a:ext cx="6648450" cy="2057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46411" y="2333993"/>
            <a:ext cx="4176216" cy="2308324"/>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VR</a:t>
            </a:r>
            <a:r>
              <a:rPr lang="zh-CN" altLang="en-US" sz="2400" kern="100" dirty="0">
                <a:solidFill>
                  <a:schemeClr val="tx1">
                    <a:lumMod val="50000"/>
                  </a:schemeClr>
                </a:solidFill>
                <a:latin typeface="+mj-ea"/>
                <a:ea typeface="+mj-ea"/>
                <a:cs typeface="Times New Roman" pitchFamily="18" charset="0"/>
              </a:rPr>
              <a:t>领域主要的硬件厂商有</a:t>
            </a:r>
            <a:r>
              <a:rPr lang="en-US" altLang="zh-CN" sz="2400" kern="100" dirty="0" smtClean="0">
                <a:solidFill>
                  <a:schemeClr val="tx1">
                    <a:lumMod val="50000"/>
                  </a:schemeClr>
                </a:solidFill>
                <a:latin typeface="+mj-ea"/>
                <a:ea typeface="+mj-ea"/>
                <a:cs typeface="Times New Roman" pitchFamily="18" charset="0"/>
              </a:rPr>
              <a:t>Oculus</a:t>
            </a:r>
            <a:r>
              <a:rPr lang="zh-CN" altLang="en-US" sz="2400" kern="100" dirty="0">
                <a:solidFill>
                  <a:schemeClr val="tx1">
                    <a:lumMod val="50000"/>
                  </a:schemeClr>
                </a:solidFill>
                <a:latin typeface="+mj-ea"/>
                <a:ea typeface="+mj-ea"/>
                <a:cs typeface="Times New Roman" pitchFamily="18" charset="0"/>
              </a:rPr>
              <a:t>及</a:t>
            </a:r>
            <a:r>
              <a:rPr lang="zh-CN" altLang="en-US" sz="2400" kern="100" dirty="0" smtClean="0">
                <a:solidFill>
                  <a:schemeClr val="tx1">
                    <a:lumMod val="50000"/>
                  </a:schemeClr>
                </a:solidFill>
                <a:latin typeface="+mj-ea"/>
                <a:ea typeface="+mj-ea"/>
                <a:cs typeface="Times New Roman" pitchFamily="18" charset="0"/>
              </a:rPr>
              <a:t>索尼</a:t>
            </a:r>
            <a:r>
              <a:rPr lang="en-US" altLang="zh-CN" sz="2400" kern="100" dirty="0">
                <a:solidFill>
                  <a:schemeClr val="tx1">
                    <a:lumMod val="50000"/>
                  </a:schemeClr>
                </a:solidFill>
                <a:latin typeface="+mj-ea"/>
                <a:ea typeface="+mj-ea"/>
                <a:cs typeface="Times New Roman" pitchFamily="18" charset="0"/>
              </a:rPr>
              <a:t>(</a:t>
            </a:r>
            <a:r>
              <a:rPr lang="en-US" altLang="zh-CN" sz="2400" kern="100" dirty="0" smtClean="0">
                <a:solidFill>
                  <a:schemeClr val="tx1">
                    <a:lumMod val="50000"/>
                  </a:schemeClr>
                </a:solidFill>
                <a:latin typeface="+mj-ea"/>
                <a:ea typeface="+mj-ea"/>
                <a:cs typeface="Times New Roman" pitchFamily="18" charset="0"/>
              </a:rPr>
              <a:t>PlayStation VR)</a:t>
            </a:r>
            <a:r>
              <a:rPr lang="zh-CN" altLang="en-US" sz="2400" kern="100" dirty="0" smtClean="0">
                <a:solidFill>
                  <a:schemeClr val="tx1">
                    <a:lumMod val="50000"/>
                  </a:schemeClr>
                </a:solidFill>
                <a:latin typeface="+mj-ea"/>
                <a:ea typeface="+mj-ea"/>
                <a:cs typeface="Times New Roman" pitchFamily="18" charset="0"/>
              </a:rPr>
              <a:t>、</a:t>
            </a:r>
            <a:r>
              <a:rPr lang="en-US" altLang="zh-CN" sz="2400" kern="100" dirty="0">
                <a:solidFill>
                  <a:schemeClr val="tx1">
                    <a:lumMod val="50000"/>
                  </a:schemeClr>
                </a:solidFill>
                <a:latin typeface="+mj-ea"/>
                <a:ea typeface="+mj-ea"/>
                <a:cs typeface="Times New Roman" pitchFamily="18" charset="0"/>
              </a:rPr>
              <a:t>HTC(Vive)</a:t>
            </a:r>
            <a:r>
              <a:rPr lang="zh-CN" altLang="en-US" sz="2400" kern="100" dirty="0">
                <a:solidFill>
                  <a:schemeClr val="tx1">
                    <a:lumMod val="50000"/>
                  </a:schemeClr>
                </a:solidFill>
                <a:latin typeface="+mj-ea"/>
                <a:ea typeface="+mj-ea"/>
                <a:cs typeface="Times New Roman" pitchFamily="18" charset="0"/>
              </a:rPr>
              <a:t>和三星</a:t>
            </a:r>
            <a:r>
              <a:rPr lang="en-US" altLang="zh-CN" sz="2400" kern="100" dirty="0">
                <a:solidFill>
                  <a:schemeClr val="tx1">
                    <a:lumMod val="50000"/>
                  </a:schemeClr>
                </a:solidFill>
                <a:latin typeface="+mj-ea"/>
                <a:ea typeface="+mj-ea"/>
                <a:cs typeface="Times New Roman" pitchFamily="18" charset="0"/>
              </a:rPr>
              <a:t>(Gear VR)</a:t>
            </a:r>
            <a:r>
              <a:rPr lang="zh-CN" altLang="en-US" sz="2400" kern="100" dirty="0">
                <a:solidFill>
                  <a:schemeClr val="tx1">
                    <a:lumMod val="50000"/>
                  </a:schemeClr>
                </a:solidFill>
                <a:latin typeface="+mj-ea"/>
                <a:ea typeface="+mj-ea"/>
                <a:cs typeface="Times New Roman" pitchFamily="18" charset="0"/>
              </a:rPr>
              <a:t>。</a:t>
            </a:r>
          </a:p>
        </p:txBody>
      </p:sp>
      <p:sp>
        <p:nvSpPr>
          <p:cNvPr id="5" name="矩形 4"/>
          <p:cNvSpPr/>
          <p:nvPr/>
        </p:nvSpPr>
        <p:spPr>
          <a:xfrm>
            <a:off x="1146412" y="2281705"/>
            <a:ext cx="4176215" cy="248136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2881" y="0"/>
            <a:ext cx="5453644"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与</a:t>
            </a:r>
            <a:r>
              <a:rPr lang="en-US" altLang="zh-CN" sz="3200" b="1" dirty="0" smtClean="0">
                <a:solidFill>
                  <a:srgbClr val="0070C0"/>
                </a:solidFill>
                <a:latin typeface="+mj-ea"/>
                <a:ea typeface="+mj-ea"/>
              </a:rPr>
              <a:t>AR</a:t>
            </a:r>
            <a:r>
              <a:rPr lang="zh-CN" altLang="en-US" sz="3200" b="1" dirty="0" smtClean="0">
                <a:solidFill>
                  <a:srgbClr val="0070C0"/>
                </a:solidFill>
                <a:latin typeface="+mj-ea"/>
                <a:ea typeface="+mj-ea"/>
              </a:rPr>
              <a:t>区别</a:t>
            </a:r>
            <a:r>
              <a:rPr lang="en-US" altLang="zh-CN" sz="3200" b="1" dirty="0" smtClean="0">
                <a:solidFill>
                  <a:srgbClr val="0070C0"/>
                </a:solidFill>
                <a:latin typeface="+mj-ea"/>
                <a:ea typeface="+mj-ea"/>
              </a:rPr>
              <a:t>-</a:t>
            </a:r>
            <a:r>
              <a:rPr lang="zh-CN" altLang="en-US" sz="3200" b="1" dirty="0" smtClean="0">
                <a:solidFill>
                  <a:srgbClr val="0070C0"/>
                </a:solidFill>
                <a:latin typeface="+mj-ea"/>
                <a:ea typeface="+mj-ea"/>
              </a:rPr>
              <a:t>硬件厂商</a:t>
            </a:r>
          </a:p>
        </p:txBody>
      </p:sp>
      <p:sp>
        <p:nvSpPr>
          <p:cNvPr id="8" name="矩形 7"/>
          <p:cNvSpPr/>
          <p:nvPr/>
        </p:nvSpPr>
        <p:spPr>
          <a:xfrm>
            <a:off x="7283352" y="2333993"/>
            <a:ext cx="3887338" cy="2308324"/>
          </a:xfrm>
          <a:prstGeom prst="rect">
            <a:avLst/>
          </a:prstGeom>
        </p:spPr>
        <p:txBody>
          <a:bodyPr wrap="square">
            <a:spAutoFit/>
          </a:bodyPr>
          <a:lstStyle/>
          <a:p>
            <a:pPr algn="just">
              <a:lnSpc>
                <a:spcPct val="150000"/>
              </a:lnSpc>
              <a:spcAft>
                <a:spcPts val="0"/>
              </a:spcAft>
            </a:pPr>
            <a:r>
              <a:rPr lang="en-US" altLang="zh-CN" sz="2400" kern="100" dirty="0" smtClean="0">
                <a:solidFill>
                  <a:schemeClr val="tx1">
                    <a:lumMod val="50000"/>
                  </a:schemeClr>
                </a:solidFill>
                <a:latin typeface="+mj-ea"/>
                <a:ea typeface="+mj-ea"/>
                <a:cs typeface="Times New Roman" pitchFamily="18" charset="0"/>
              </a:rPr>
              <a:t>AR</a:t>
            </a:r>
            <a:r>
              <a:rPr lang="zh-CN" altLang="en-US" sz="2400" kern="100" dirty="0" smtClean="0">
                <a:solidFill>
                  <a:schemeClr val="tx1">
                    <a:lumMod val="50000"/>
                  </a:schemeClr>
                </a:solidFill>
                <a:latin typeface="+mj-ea"/>
                <a:ea typeface="+mj-ea"/>
                <a:cs typeface="Times New Roman" pitchFamily="18" charset="0"/>
              </a:rPr>
              <a:t>领域主要的硬件厂商有微软</a:t>
            </a:r>
            <a:r>
              <a:rPr lang="en-US" altLang="zh-CN" sz="2400" kern="100" dirty="0">
                <a:solidFill>
                  <a:schemeClr val="tx1">
                    <a:lumMod val="50000"/>
                  </a:schemeClr>
                </a:solidFill>
                <a:latin typeface="+mj-ea"/>
                <a:ea typeface="+mj-ea"/>
                <a:cs typeface="Times New Roman" pitchFamily="18" charset="0"/>
              </a:rPr>
              <a:t>(</a:t>
            </a:r>
            <a:r>
              <a:rPr lang="en-US" altLang="zh-CN" sz="2400" kern="100" dirty="0" err="1">
                <a:solidFill>
                  <a:schemeClr val="tx1">
                    <a:lumMod val="50000"/>
                  </a:schemeClr>
                </a:solidFill>
                <a:latin typeface="+mj-ea"/>
                <a:ea typeface="+mj-ea"/>
                <a:cs typeface="Times New Roman" pitchFamily="18" charset="0"/>
              </a:rPr>
              <a:t>HoloLens</a:t>
            </a:r>
            <a:r>
              <a:rPr lang="en-US" altLang="zh-CN" sz="2400" kern="100" dirty="0" smtClean="0">
                <a:solidFill>
                  <a:schemeClr val="tx1">
                    <a:lumMod val="50000"/>
                  </a:schemeClr>
                </a:solidFill>
                <a:latin typeface="+mj-ea"/>
                <a:ea typeface="+mj-ea"/>
                <a:cs typeface="Times New Roman" pitchFamily="18" charset="0"/>
              </a:rPr>
              <a:t>)</a:t>
            </a:r>
            <a:r>
              <a:rPr lang="zh-CN" altLang="en-US" sz="2400" kern="100" dirty="0" smtClean="0">
                <a:solidFill>
                  <a:schemeClr val="tx1">
                    <a:lumMod val="50000"/>
                  </a:schemeClr>
                </a:solidFill>
                <a:latin typeface="+mj-ea"/>
                <a:ea typeface="+mj-ea"/>
                <a:cs typeface="Times New Roman" pitchFamily="18" charset="0"/>
              </a:rPr>
              <a:t>及谷歌</a:t>
            </a:r>
            <a:r>
              <a:rPr lang="en-US" altLang="zh-CN" sz="2400" kern="100" dirty="0" smtClean="0">
                <a:solidFill>
                  <a:schemeClr val="tx1">
                    <a:lumMod val="50000"/>
                  </a:schemeClr>
                </a:solidFill>
                <a:latin typeface="+mj-ea"/>
                <a:ea typeface="+mj-ea"/>
                <a:cs typeface="Times New Roman" pitchFamily="18" charset="0"/>
              </a:rPr>
              <a:t> (Google Glass</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和</a:t>
            </a:r>
            <a:r>
              <a:rPr lang="en-US" altLang="zh-CN" sz="2400" kern="100" dirty="0">
                <a:solidFill>
                  <a:schemeClr val="tx1">
                    <a:lumMod val="50000"/>
                  </a:schemeClr>
                </a:solidFill>
                <a:latin typeface="+mj-ea"/>
                <a:ea typeface="+mj-ea"/>
                <a:cs typeface="Times New Roman" pitchFamily="18" charset="0"/>
              </a:rPr>
              <a:t>Magic Leap</a:t>
            </a:r>
            <a:r>
              <a:rPr lang="zh-CN" altLang="en-US" sz="2400" kern="100" dirty="0">
                <a:solidFill>
                  <a:schemeClr val="tx1">
                    <a:lumMod val="50000"/>
                  </a:schemeClr>
                </a:solidFill>
                <a:latin typeface="+mj-ea"/>
                <a:ea typeface="+mj-ea"/>
                <a:cs typeface="Times New Roman" pitchFamily="18" charset="0"/>
              </a:rPr>
              <a:t>。</a:t>
            </a:r>
          </a:p>
        </p:txBody>
      </p:sp>
      <p:sp>
        <p:nvSpPr>
          <p:cNvPr id="9" name="矩形 8"/>
          <p:cNvSpPr/>
          <p:nvPr/>
        </p:nvSpPr>
        <p:spPr>
          <a:xfrm>
            <a:off x="7208290" y="2281705"/>
            <a:ext cx="4037462" cy="248136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965277" y="1328448"/>
            <a:ext cx="2265528" cy="884794"/>
          </a:xfrm>
          <a:prstGeom prst="rect">
            <a:avLst/>
          </a:prstGeom>
          <a:noFill/>
        </p:spPr>
        <p:txBody>
          <a:bodyPr wrap="square" rtlCol="0">
            <a:spAutoFit/>
          </a:bodyPr>
          <a:lstStyle/>
          <a:p>
            <a:pPr algn="ctr">
              <a:lnSpc>
                <a:spcPct val="130000"/>
              </a:lnSpc>
            </a:pPr>
            <a:r>
              <a:rPr lang="en-US" altLang="zh-CN" sz="4400" b="1" dirty="0" smtClean="0">
                <a:solidFill>
                  <a:srgbClr val="C00000"/>
                </a:solidFill>
                <a:latin typeface="Times New Roman" pitchFamily="18" charset="0"/>
                <a:ea typeface="微软雅黑" pitchFamily="34" charset="-122"/>
                <a:cs typeface="Times New Roman" pitchFamily="18" charset="0"/>
              </a:rPr>
              <a:t>VR</a:t>
            </a:r>
            <a:endParaRPr lang="zh-CN" altLang="en-US" sz="4400" b="1" dirty="0" smtClean="0">
              <a:solidFill>
                <a:srgbClr val="C00000"/>
              </a:solidFill>
              <a:latin typeface="Times New Roman" pitchFamily="18" charset="0"/>
              <a:ea typeface="微软雅黑" pitchFamily="34" charset="-122"/>
              <a:cs typeface="Times New Roman" pitchFamily="18" charset="0"/>
            </a:endParaRPr>
          </a:p>
        </p:txBody>
      </p:sp>
      <p:sp>
        <p:nvSpPr>
          <p:cNvPr id="10" name="文本框 9"/>
          <p:cNvSpPr txBox="1"/>
          <p:nvPr/>
        </p:nvSpPr>
        <p:spPr>
          <a:xfrm>
            <a:off x="8094257" y="1328448"/>
            <a:ext cx="2265528" cy="884794"/>
          </a:xfrm>
          <a:prstGeom prst="rect">
            <a:avLst/>
          </a:prstGeom>
          <a:noFill/>
        </p:spPr>
        <p:txBody>
          <a:bodyPr wrap="square" rtlCol="0">
            <a:spAutoFit/>
          </a:bodyPr>
          <a:lstStyle/>
          <a:p>
            <a:pPr algn="ctr">
              <a:lnSpc>
                <a:spcPct val="130000"/>
              </a:lnSpc>
            </a:pPr>
            <a:r>
              <a:rPr lang="en-US" altLang="zh-CN" sz="4400" b="1" dirty="0" smtClean="0">
                <a:solidFill>
                  <a:srgbClr val="C00000"/>
                </a:solidFill>
                <a:latin typeface="Times New Roman" pitchFamily="18" charset="0"/>
                <a:ea typeface="微软雅黑" pitchFamily="34" charset="-122"/>
                <a:cs typeface="Times New Roman" pitchFamily="18" charset="0"/>
              </a:rPr>
              <a:t>AR</a:t>
            </a:r>
            <a:endParaRPr lang="zh-CN" altLang="en-US" sz="4400" b="1" dirty="0" smtClean="0">
              <a:solidFill>
                <a:srgbClr val="C00000"/>
              </a:solidFill>
              <a:latin typeface="Times New Roman" pitchFamily="18" charset="0"/>
              <a:ea typeface="微软雅黑" pitchFamily="34" charset="-122"/>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3335" y="1896322"/>
            <a:ext cx="4148919" cy="646331"/>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AR</a:t>
            </a:r>
            <a:r>
              <a:rPr lang="zh-CN" altLang="en-US" sz="2400" kern="100" dirty="0">
                <a:solidFill>
                  <a:schemeClr val="tx1">
                    <a:lumMod val="50000"/>
                  </a:schemeClr>
                </a:solidFill>
                <a:latin typeface="+mj-ea"/>
                <a:ea typeface="+mj-ea"/>
                <a:cs typeface="Times New Roman" pitchFamily="18" charset="0"/>
              </a:rPr>
              <a:t>比较适合服务企业级</a:t>
            </a:r>
            <a:r>
              <a:rPr lang="zh-CN" altLang="en-US" sz="2400" kern="100" dirty="0" smtClean="0">
                <a:solidFill>
                  <a:schemeClr val="tx1">
                    <a:lumMod val="50000"/>
                  </a:schemeClr>
                </a:solidFill>
                <a:latin typeface="+mj-ea"/>
                <a:ea typeface="+mj-ea"/>
                <a:cs typeface="Times New Roman" pitchFamily="18" charset="0"/>
              </a:rPr>
              <a:t>用户</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723335" y="1886379"/>
            <a:ext cx="4148919" cy="656274"/>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2881" y="0"/>
            <a:ext cx="5453644"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与</a:t>
            </a:r>
            <a:r>
              <a:rPr lang="en-US" altLang="zh-CN" sz="3200" b="1" dirty="0" smtClean="0">
                <a:solidFill>
                  <a:srgbClr val="0070C0"/>
                </a:solidFill>
                <a:latin typeface="+mj-ea"/>
                <a:ea typeface="+mj-ea"/>
              </a:rPr>
              <a:t>AR</a:t>
            </a:r>
            <a:r>
              <a:rPr lang="zh-CN" altLang="en-US" sz="3200" b="1" dirty="0" smtClean="0">
                <a:solidFill>
                  <a:srgbClr val="0070C0"/>
                </a:solidFill>
                <a:latin typeface="+mj-ea"/>
                <a:ea typeface="+mj-ea"/>
              </a:rPr>
              <a:t>区别</a:t>
            </a:r>
            <a:r>
              <a:rPr lang="en-US" altLang="zh-CN" sz="3200" b="1" dirty="0" smtClean="0">
                <a:solidFill>
                  <a:srgbClr val="0070C0"/>
                </a:solidFill>
                <a:latin typeface="+mj-ea"/>
                <a:ea typeface="+mj-ea"/>
              </a:rPr>
              <a:t>-</a:t>
            </a:r>
            <a:r>
              <a:rPr lang="zh-CN" altLang="en-US" sz="3200" b="1" dirty="0" smtClean="0">
                <a:solidFill>
                  <a:srgbClr val="0070C0"/>
                </a:solidFill>
                <a:latin typeface="+mj-ea"/>
                <a:ea typeface="+mj-ea"/>
              </a:rPr>
              <a:t>适用性</a:t>
            </a:r>
          </a:p>
        </p:txBody>
      </p:sp>
      <p:sp>
        <p:nvSpPr>
          <p:cNvPr id="8" name="矩形 7"/>
          <p:cNvSpPr/>
          <p:nvPr/>
        </p:nvSpPr>
        <p:spPr>
          <a:xfrm>
            <a:off x="521251" y="3629830"/>
            <a:ext cx="4656679" cy="646331"/>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VR</a:t>
            </a:r>
            <a:r>
              <a:rPr lang="zh-CN" altLang="en-US" sz="2400" kern="100" dirty="0">
                <a:solidFill>
                  <a:schemeClr val="tx1">
                    <a:lumMod val="50000"/>
                  </a:schemeClr>
                </a:solidFill>
                <a:latin typeface="+mj-ea"/>
                <a:ea typeface="+mj-ea"/>
                <a:cs typeface="Times New Roman" pitchFamily="18" charset="0"/>
              </a:rPr>
              <a:t>同时适用于消费者和企业</a:t>
            </a:r>
            <a:r>
              <a:rPr lang="zh-CN" altLang="en-US" sz="2400" kern="100" dirty="0" smtClean="0">
                <a:solidFill>
                  <a:schemeClr val="tx1">
                    <a:lumMod val="50000"/>
                  </a:schemeClr>
                </a:solidFill>
                <a:latin typeface="+mj-ea"/>
                <a:ea typeface="+mj-ea"/>
                <a:cs typeface="Times New Roman" pitchFamily="18" charset="0"/>
              </a:rPr>
              <a:t>用户</a:t>
            </a:r>
            <a:endParaRPr lang="zh-CN" altLang="en-US" sz="2400" kern="100" dirty="0">
              <a:solidFill>
                <a:schemeClr val="tx1">
                  <a:lumMod val="50000"/>
                </a:schemeClr>
              </a:solidFill>
              <a:latin typeface="+mj-ea"/>
              <a:ea typeface="+mj-ea"/>
              <a:cs typeface="Times New Roman" pitchFamily="18" charset="0"/>
            </a:endParaRPr>
          </a:p>
        </p:txBody>
      </p:sp>
      <p:sp>
        <p:nvSpPr>
          <p:cNvPr id="9" name="矩形 8"/>
          <p:cNvSpPr/>
          <p:nvPr/>
        </p:nvSpPr>
        <p:spPr>
          <a:xfrm>
            <a:off x="521251" y="3629830"/>
            <a:ext cx="4656680" cy="646331"/>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9305"/>
          <a:stretch>
            <a:fillRect/>
          </a:stretch>
        </p:blipFill>
        <p:spPr>
          <a:xfrm>
            <a:off x="5431810" y="1562724"/>
            <a:ext cx="2032830" cy="132257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196" y="1510436"/>
            <a:ext cx="2613950" cy="140816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810" y="3380406"/>
            <a:ext cx="2084627" cy="1273435"/>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196" y="3284645"/>
            <a:ext cx="2613950" cy="1408160"/>
          </a:xfrm>
          <a:prstGeom prst="rect">
            <a:avLst/>
          </a:prstGeom>
        </p:spPr>
      </p:pic>
      <p:sp>
        <p:nvSpPr>
          <p:cNvPr id="11" name="矩形 10"/>
          <p:cNvSpPr/>
          <p:nvPr/>
        </p:nvSpPr>
        <p:spPr>
          <a:xfrm>
            <a:off x="1246353" y="5187910"/>
            <a:ext cx="9171292" cy="1015663"/>
          </a:xfrm>
          <a:prstGeom prst="rect">
            <a:avLst/>
          </a:prstGeom>
        </p:spPr>
        <p:txBody>
          <a:bodyPr wrap="square">
            <a:spAutoFit/>
          </a:bodyPr>
          <a:lstStyle/>
          <a:p>
            <a:pPr>
              <a:lnSpc>
                <a:spcPct val="150000"/>
              </a:lnSpc>
            </a:pPr>
            <a:r>
              <a:rPr lang="zh-CN" altLang="en-US" sz="2000" b="1" dirty="0">
                <a:solidFill>
                  <a:srgbClr val="C00000"/>
                </a:solidFill>
                <a:latin typeface="+mj-ea"/>
                <a:ea typeface="+mj-ea"/>
              </a:rPr>
              <a:t>有些情况下，两者还会出现重叠市场。例如，目前大多数游戏基于</a:t>
            </a:r>
            <a:r>
              <a:rPr lang="en-US" altLang="zh-CN" sz="2000" b="1" dirty="0">
                <a:solidFill>
                  <a:srgbClr val="C00000"/>
                </a:solidFill>
                <a:latin typeface="+mj-ea"/>
                <a:ea typeface="+mj-ea"/>
              </a:rPr>
              <a:t>VR</a:t>
            </a:r>
            <a:r>
              <a:rPr lang="zh-CN" altLang="en-US" sz="2000" b="1" dirty="0">
                <a:solidFill>
                  <a:srgbClr val="C00000"/>
                </a:solidFill>
                <a:latin typeface="+mj-ea"/>
                <a:ea typeface="+mj-ea"/>
              </a:rPr>
              <a:t>研发，但微软也用</a:t>
            </a:r>
            <a:r>
              <a:rPr lang="en-US" altLang="zh-CN" sz="2000" b="1" dirty="0" err="1">
                <a:solidFill>
                  <a:srgbClr val="C00000"/>
                </a:solidFill>
                <a:latin typeface="+mj-ea"/>
                <a:ea typeface="+mj-ea"/>
              </a:rPr>
              <a:t>HoloLens</a:t>
            </a:r>
            <a:r>
              <a:rPr lang="zh-CN" altLang="en-US" sz="2000" b="1" dirty="0">
                <a:solidFill>
                  <a:srgbClr val="C00000"/>
                </a:solidFill>
                <a:latin typeface="+mj-ea"/>
                <a:ea typeface="+mj-ea"/>
              </a:rPr>
              <a:t>重新创作了</a:t>
            </a:r>
            <a:r>
              <a:rPr lang="en-US" altLang="zh-CN" sz="2000" b="1" dirty="0">
                <a:solidFill>
                  <a:srgbClr val="C00000"/>
                </a:solidFill>
                <a:latin typeface="+mj-ea"/>
                <a:ea typeface="+mj-ea"/>
              </a:rPr>
              <a:t>《</a:t>
            </a:r>
            <a:r>
              <a:rPr lang="zh-CN" altLang="en-US" sz="2000" b="1" dirty="0">
                <a:solidFill>
                  <a:srgbClr val="C00000"/>
                </a:solidFill>
                <a:latin typeface="+mj-ea"/>
                <a:ea typeface="+mj-ea"/>
              </a:rPr>
              <a:t>我的世界</a:t>
            </a:r>
            <a:r>
              <a:rPr lang="en-US" altLang="zh-CN" sz="2000" b="1" dirty="0">
                <a:solidFill>
                  <a:srgbClr val="C00000"/>
                </a:solidFill>
                <a:latin typeface="+mj-ea"/>
                <a:ea typeface="+mj-ea"/>
              </a:rPr>
              <a:t>》</a:t>
            </a:r>
            <a:r>
              <a:rPr lang="zh-CN" altLang="en-US" sz="2000" b="1" dirty="0">
                <a:solidFill>
                  <a:srgbClr val="C00000"/>
                </a:solidFill>
                <a:latin typeface="+mj-ea"/>
                <a:ea typeface="+mj-ea"/>
              </a:rPr>
              <a:t>这样的游戏。</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42188" y="941696"/>
            <a:ext cx="6176975" cy="5078313"/>
          </a:xfrm>
          <a:prstGeom prst="rect">
            <a:avLst/>
          </a:prstGeom>
        </p:spPr>
        <p:txBody>
          <a:bodyPr wrap="square">
            <a:spAutoFit/>
          </a:bodyPr>
          <a:lstStyle/>
          <a:p>
            <a:pPr algn="ctr">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混合现实（</a:t>
            </a:r>
            <a:r>
              <a:rPr lang="en-US" altLang="zh-CN" sz="2400" kern="100" dirty="0">
                <a:solidFill>
                  <a:schemeClr val="tx1">
                    <a:lumMod val="50000"/>
                  </a:schemeClr>
                </a:solidFill>
                <a:latin typeface="Times New Roman" pitchFamily="18" charset="0"/>
                <a:ea typeface="+mj-ea"/>
                <a:cs typeface="Times New Roman" pitchFamily="18" charset="0"/>
              </a:rPr>
              <a:t>Mixed reality </a:t>
            </a:r>
            <a:r>
              <a:rPr lang="en-US" altLang="zh-CN" sz="2400" kern="100" dirty="0" smtClean="0">
                <a:solidFill>
                  <a:schemeClr val="tx1">
                    <a:lumMod val="50000"/>
                  </a:schemeClr>
                </a:solidFill>
                <a:latin typeface="Times New Roman" pitchFamily="18" charset="0"/>
                <a:ea typeface="+mj-ea"/>
                <a:cs typeface="Times New Roman" pitchFamily="18" charset="0"/>
              </a:rPr>
              <a:t>,</a:t>
            </a:r>
            <a:r>
              <a:rPr lang="zh-CN" altLang="en-US" sz="2400" kern="100" dirty="0" smtClean="0">
                <a:solidFill>
                  <a:schemeClr val="tx1">
                    <a:lumMod val="50000"/>
                  </a:schemeClr>
                </a:solidFill>
                <a:latin typeface="Times New Roman" pitchFamily="18" charset="0"/>
                <a:ea typeface="+mj-ea"/>
                <a:cs typeface="Times New Roman" pitchFamily="18" charset="0"/>
              </a:rPr>
              <a:t> </a:t>
            </a:r>
            <a:r>
              <a:rPr lang="en-US" altLang="zh-CN" sz="2400" kern="100" dirty="0" smtClean="0">
                <a:solidFill>
                  <a:schemeClr val="tx1">
                    <a:lumMod val="50000"/>
                  </a:schemeClr>
                </a:solidFill>
                <a:latin typeface="Times New Roman" pitchFamily="18" charset="0"/>
                <a:ea typeface="+mj-ea"/>
                <a:cs typeface="Times New Roman" pitchFamily="18" charset="0"/>
              </a:rPr>
              <a:t>MR </a:t>
            </a:r>
            <a:r>
              <a:rPr lang="en-US" altLang="zh-CN" sz="2400" kern="100" dirty="0" smtClean="0">
                <a:solidFill>
                  <a:schemeClr val="tx1">
                    <a:lumMod val="50000"/>
                  </a:schemeClr>
                </a:solidFill>
                <a:latin typeface="+mj-ea"/>
                <a:ea typeface="+mj-ea"/>
                <a:cs typeface="Times New Roman" pitchFamily="18" charset="0"/>
              </a:rPr>
              <a:t>)</a:t>
            </a:r>
          </a:p>
          <a:p>
            <a:pPr algn="just">
              <a:lnSpc>
                <a:spcPct val="150000"/>
              </a:lnSpc>
              <a:spcAft>
                <a:spcPts val="0"/>
              </a:spcAft>
            </a:pPr>
            <a:r>
              <a:rPr lang="zh-CN" altLang="en-US" sz="2400" kern="100" dirty="0" smtClean="0">
                <a:solidFill>
                  <a:schemeClr val="tx1">
                    <a:lumMod val="50000"/>
                  </a:schemeClr>
                </a:solidFill>
                <a:latin typeface="+mj-ea"/>
                <a:ea typeface="+mj-ea"/>
                <a:cs typeface="Times New Roman" pitchFamily="18" charset="0"/>
              </a:rPr>
              <a:t>包括</a:t>
            </a:r>
            <a:r>
              <a:rPr lang="zh-CN" altLang="en-US" sz="2400" kern="100" dirty="0">
                <a:solidFill>
                  <a:schemeClr val="tx1">
                    <a:lumMod val="50000"/>
                  </a:schemeClr>
                </a:solidFill>
                <a:latin typeface="+mj-ea"/>
                <a:ea typeface="+mj-ea"/>
                <a:cs typeface="Times New Roman" pitchFamily="18" charset="0"/>
              </a:rPr>
              <a:t>增强现实和增强虚拟，指的是</a:t>
            </a:r>
            <a:r>
              <a:rPr lang="zh-CN" altLang="en-US" sz="2400" kern="100" dirty="0">
                <a:solidFill>
                  <a:srgbClr val="C00000"/>
                </a:solidFill>
                <a:latin typeface="+mj-ea"/>
                <a:ea typeface="+mj-ea"/>
                <a:cs typeface="Times New Roman" pitchFamily="18" charset="0"/>
              </a:rPr>
              <a:t>合并现实和</a:t>
            </a:r>
            <a:r>
              <a:rPr lang="zh-CN" altLang="en-US" sz="2400" kern="100" dirty="0" smtClean="0">
                <a:solidFill>
                  <a:srgbClr val="C00000"/>
                </a:solidFill>
                <a:latin typeface="+mj-ea"/>
                <a:ea typeface="+mj-ea"/>
                <a:cs typeface="Times New Roman" pitchFamily="18" charset="0"/>
              </a:rPr>
              <a:t>虚拟</a:t>
            </a:r>
            <a:r>
              <a:rPr lang="zh-CN" altLang="en-US" sz="2400" kern="100" dirty="0">
                <a:solidFill>
                  <a:srgbClr val="C00000"/>
                </a:solidFill>
                <a:latin typeface="+mj-ea"/>
                <a:ea typeface="+mj-ea"/>
                <a:cs typeface="Times New Roman" pitchFamily="18" charset="0"/>
              </a:rPr>
              <a:t>世界</a:t>
            </a:r>
            <a:r>
              <a:rPr lang="zh-CN" altLang="en-US" sz="2400" kern="100" dirty="0">
                <a:solidFill>
                  <a:schemeClr val="tx1">
                    <a:lumMod val="50000"/>
                  </a:schemeClr>
                </a:solidFill>
                <a:latin typeface="+mj-ea"/>
                <a:ea typeface="+mj-ea"/>
                <a:cs typeface="Times New Roman" pitchFamily="18" charset="0"/>
              </a:rPr>
              <a:t>而产生的新的可视化环境。环境内物理和数字对象进行更高程度的结合，并</a:t>
            </a:r>
            <a:r>
              <a:rPr lang="zh-CN" altLang="en-US" sz="2400" kern="100" dirty="0">
                <a:solidFill>
                  <a:srgbClr val="C00000"/>
                </a:solidFill>
                <a:latin typeface="+mj-ea"/>
                <a:ea typeface="+mj-ea"/>
                <a:cs typeface="Times New Roman" pitchFamily="18" charset="0"/>
              </a:rPr>
              <a:t>实时互动</a:t>
            </a:r>
            <a:r>
              <a:rPr lang="zh-CN" altLang="en-US" sz="2400" kern="100" dirty="0">
                <a:solidFill>
                  <a:schemeClr val="tx1">
                    <a:lumMod val="50000"/>
                  </a:schemeClr>
                </a:solidFill>
                <a:latin typeface="+mj-ea"/>
                <a:ea typeface="+mj-ea"/>
                <a:cs typeface="Times New Roman" pitchFamily="18" charset="0"/>
              </a:rPr>
              <a:t>。</a:t>
            </a: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具体的实例是</a:t>
            </a:r>
            <a:r>
              <a:rPr lang="en-US" altLang="zh-CN" sz="2400" kern="100" dirty="0">
                <a:solidFill>
                  <a:schemeClr val="tx1">
                    <a:lumMod val="50000"/>
                  </a:schemeClr>
                </a:solidFill>
                <a:latin typeface="+mj-ea"/>
                <a:ea typeface="+mj-ea"/>
                <a:cs typeface="Times New Roman" pitchFamily="18" charset="0"/>
              </a:rPr>
              <a:t>Microsoft </a:t>
            </a:r>
            <a:r>
              <a:rPr lang="en-US" altLang="zh-CN" sz="2400" kern="100" dirty="0" err="1">
                <a:solidFill>
                  <a:schemeClr val="tx1">
                    <a:lumMod val="50000"/>
                  </a:schemeClr>
                </a:solidFill>
                <a:latin typeface="+mj-ea"/>
                <a:ea typeface="+mj-ea"/>
                <a:cs typeface="Times New Roman" pitchFamily="18" charset="0"/>
              </a:rPr>
              <a:t>HoloLens</a:t>
            </a:r>
            <a:r>
              <a:rPr lang="en-US" altLang="zh-CN" sz="2400" kern="100" dirty="0">
                <a:solidFill>
                  <a:schemeClr val="tx1">
                    <a:lumMod val="50000"/>
                  </a:schemeClr>
                </a:solidFill>
                <a:latin typeface="+mj-ea"/>
                <a:ea typeface="+mj-ea"/>
                <a:cs typeface="Times New Roman" pitchFamily="18" charset="0"/>
              </a:rPr>
              <a:t> ,</a:t>
            </a:r>
            <a:r>
              <a:rPr lang="zh-CN" altLang="en-US" sz="2400" kern="100" dirty="0">
                <a:solidFill>
                  <a:schemeClr val="tx1">
                    <a:lumMod val="50000"/>
                  </a:schemeClr>
                </a:solidFill>
                <a:latin typeface="+mj-ea"/>
                <a:ea typeface="+mj-ea"/>
                <a:cs typeface="Times New Roman" pitchFamily="18" charset="0"/>
              </a:rPr>
              <a:t>使用者可以透过半透明的显示器看到真实的世界</a:t>
            </a:r>
            <a:r>
              <a:rPr lang="zh-CN" altLang="en-US" sz="2400" kern="100" dirty="0" smtClean="0">
                <a:solidFill>
                  <a:schemeClr val="tx1">
                    <a:lumMod val="50000"/>
                  </a:schemeClr>
                </a:solidFill>
                <a:latin typeface="+mj-ea"/>
                <a:ea typeface="+mj-ea"/>
                <a:cs typeface="Times New Roman" pitchFamily="18" charset="0"/>
              </a:rPr>
              <a:t>，但</a:t>
            </a:r>
            <a:r>
              <a:rPr lang="zh-CN" altLang="en-US" sz="2400" kern="100" dirty="0">
                <a:solidFill>
                  <a:schemeClr val="tx1">
                    <a:lumMod val="50000"/>
                  </a:schemeClr>
                </a:solidFill>
                <a:latin typeface="+mj-ea"/>
                <a:ea typeface="+mj-ea"/>
                <a:cs typeface="Times New Roman" pitchFamily="18" charset="0"/>
              </a:rPr>
              <a:t>画面中也会有许多人造的</a:t>
            </a:r>
            <a:r>
              <a:rPr lang="en-US" altLang="zh-CN" sz="2400" kern="100" dirty="0" smtClean="0">
                <a:solidFill>
                  <a:schemeClr val="tx1">
                    <a:lumMod val="50000"/>
                  </a:schemeClr>
                </a:solidFill>
                <a:latin typeface="+mj-ea"/>
                <a:ea typeface="+mj-ea"/>
                <a:cs typeface="Times New Roman" pitchFamily="18" charset="0"/>
              </a:rPr>
              <a:t>3D</a:t>
            </a:r>
            <a:r>
              <a:rPr lang="zh-CN" altLang="en-US" sz="2400" kern="100" dirty="0" smtClean="0">
                <a:solidFill>
                  <a:schemeClr val="tx1">
                    <a:lumMod val="50000"/>
                  </a:schemeClr>
                </a:solidFill>
                <a:latin typeface="+mj-ea"/>
                <a:ea typeface="+mj-ea"/>
                <a:cs typeface="Times New Roman" pitchFamily="18" charset="0"/>
              </a:rPr>
              <a:t>影像</a:t>
            </a:r>
            <a:r>
              <a:rPr lang="zh-CN" altLang="en-US" sz="2400" kern="100" dirty="0">
                <a:solidFill>
                  <a:schemeClr val="tx1">
                    <a:lumMod val="50000"/>
                  </a:schemeClr>
                </a:solidFill>
                <a:latin typeface="+mj-ea"/>
                <a:ea typeface="+mj-ea"/>
                <a:cs typeface="Times New Roman" pitchFamily="18" charset="0"/>
              </a:rPr>
              <a:t>，创造一种似真似假、有真有假、亦真亦假使用体验。</a:t>
            </a:r>
          </a:p>
        </p:txBody>
      </p:sp>
      <p:sp>
        <p:nvSpPr>
          <p:cNvPr id="5" name="矩形 4"/>
          <p:cNvSpPr/>
          <p:nvPr/>
        </p:nvSpPr>
        <p:spPr>
          <a:xfrm>
            <a:off x="442188" y="941696"/>
            <a:ext cx="6299806" cy="507831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2881" y="0"/>
            <a:ext cx="3200400" cy="732508"/>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什么是</a:t>
            </a:r>
            <a:r>
              <a:rPr lang="en-US" altLang="zh-CN" sz="3200" b="1" dirty="0" smtClean="0">
                <a:solidFill>
                  <a:srgbClr val="0070C0"/>
                </a:solidFill>
                <a:latin typeface="+mj-ea"/>
                <a:ea typeface="+mj-ea"/>
              </a:rPr>
              <a:t>MR</a:t>
            </a:r>
            <a:r>
              <a:rPr lang="zh-CN" altLang="en-US" sz="3200" b="1" dirty="0" smtClean="0">
                <a:solidFill>
                  <a:srgbClr val="0070C0"/>
                </a:solidFill>
                <a:latin typeface="+mj-ea"/>
                <a:ea typeface="+mj-ea"/>
              </a:rPr>
              <a:t>？</a:t>
            </a:r>
          </a:p>
        </p:txBody>
      </p:sp>
      <p:pic>
        <p:nvPicPr>
          <p:cNvPr id="8" name="图片 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446649" y="1376434"/>
            <a:ext cx="3781425" cy="1676400"/>
          </a:xfrm>
          <a:prstGeom prst="rect">
            <a:avLst/>
          </a:prstGeom>
          <a:effectLst>
            <a:softEdge rad="31750"/>
          </a:effectLst>
        </p:spPr>
      </p:pic>
      <p:sp>
        <p:nvSpPr>
          <p:cNvPr id="4" name="矩形 3"/>
          <p:cNvSpPr/>
          <p:nvPr/>
        </p:nvSpPr>
        <p:spPr>
          <a:xfrm>
            <a:off x="7359654" y="3385345"/>
            <a:ext cx="4212609" cy="2243050"/>
          </a:xfrm>
          <a:prstGeom prst="rect">
            <a:avLst/>
          </a:prstGeom>
        </p:spPr>
        <p:txBody>
          <a:bodyPr wrap="square">
            <a:spAutoFit/>
          </a:bodyPr>
          <a:lstStyle/>
          <a:p>
            <a:pPr>
              <a:lnSpc>
                <a:spcPct val="150000"/>
              </a:lnSpc>
            </a:pPr>
            <a:r>
              <a:rPr lang="en-US" altLang="zh-CN" sz="2400" b="1" dirty="0">
                <a:solidFill>
                  <a:srgbClr val="C00000"/>
                </a:solidFill>
                <a:latin typeface="+mj-ea"/>
                <a:ea typeface="+mj-ea"/>
              </a:rPr>
              <a:t>MR</a:t>
            </a:r>
            <a:r>
              <a:rPr lang="zh-CN" altLang="en-US" sz="2400" b="1" dirty="0">
                <a:solidFill>
                  <a:srgbClr val="C00000"/>
                </a:solidFill>
                <a:latin typeface="+mj-ea"/>
                <a:ea typeface="+mj-ea"/>
              </a:rPr>
              <a:t>有三</a:t>
            </a:r>
            <a:r>
              <a:rPr lang="zh-CN" altLang="en-US" sz="2400" b="1" dirty="0" smtClean="0">
                <a:solidFill>
                  <a:srgbClr val="C00000"/>
                </a:solidFill>
                <a:latin typeface="+mj-ea"/>
                <a:ea typeface="+mj-ea"/>
              </a:rPr>
              <a:t>个</a:t>
            </a:r>
            <a:r>
              <a:rPr lang="zh-CN" altLang="en-US" sz="2400" b="1" dirty="0">
                <a:solidFill>
                  <a:srgbClr val="C00000"/>
                </a:solidFill>
                <a:latin typeface="+mj-ea"/>
                <a:ea typeface="+mj-ea"/>
              </a:rPr>
              <a:t>主要</a:t>
            </a:r>
            <a:r>
              <a:rPr lang="zh-CN" altLang="en-US" sz="2400" b="1" dirty="0" smtClean="0">
                <a:solidFill>
                  <a:srgbClr val="C00000"/>
                </a:solidFill>
                <a:latin typeface="+mj-ea"/>
                <a:ea typeface="+mj-ea"/>
              </a:rPr>
              <a:t>点</a:t>
            </a:r>
            <a:r>
              <a:rPr lang="zh-CN" altLang="en-US" sz="2400" b="1" dirty="0">
                <a:solidFill>
                  <a:srgbClr val="C00000"/>
                </a:solidFill>
                <a:latin typeface="+mj-ea"/>
                <a:ea typeface="+mj-ea"/>
              </a:rPr>
              <a:t>：</a:t>
            </a:r>
          </a:p>
          <a:p>
            <a:pPr>
              <a:lnSpc>
                <a:spcPct val="150000"/>
              </a:lnSpc>
            </a:pPr>
            <a:r>
              <a:rPr lang="en-US" altLang="zh-CN" sz="2400" b="1" dirty="0" smtClean="0">
                <a:solidFill>
                  <a:srgbClr val="C00000"/>
                </a:solidFill>
                <a:latin typeface="+mj-ea"/>
                <a:ea typeface="+mj-ea"/>
              </a:rPr>
              <a:t>•</a:t>
            </a:r>
            <a:r>
              <a:rPr lang="zh-CN" altLang="en-US" sz="2400" b="1" dirty="0" smtClean="0">
                <a:solidFill>
                  <a:srgbClr val="C00000"/>
                </a:solidFill>
                <a:latin typeface="+mj-ea"/>
                <a:ea typeface="+mj-ea"/>
              </a:rPr>
              <a:t>结合</a:t>
            </a:r>
            <a:r>
              <a:rPr lang="zh-CN" altLang="en-US" sz="2400" b="1" dirty="0">
                <a:solidFill>
                  <a:srgbClr val="C00000"/>
                </a:solidFill>
                <a:latin typeface="+mj-ea"/>
                <a:ea typeface="+mj-ea"/>
              </a:rPr>
              <a:t>虚拟和现实；</a:t>
            </a:r>
          </a:p>
          <a:p>
            <a:pPr>
              <a:lnSpc>
                <a:spcPct val="150000"/>
              </a:lnSpc>
            </a:pPr>
            <a:r>
              <a:rPr lang="en-US" altLang="zh-CN" sz="2400" b="1" dirty="0" smtClean="0">
                <a:solidFill>
                  <a:srgbClr val="C00000"/>
                </a:solidFill>
                <a:latin typeface="+mj-ea"/>
                <a:ea typeface="+mj-ea"/>
              </a:rPr>
              <a:t>•</a:t>
            </a:r>
            <a:r>
              <a:rPr lang="zh-CN" altLang="en-US" sz="2400" b="1" dirty="0" smtClean="0">
                <a:solidFill>
                  <a:srgbClr val="C00000"/>
                </a:solidFill>
                <a:latin typeface="+mj-ea"/>
                <a:ea typeface="+mj-ea"/>
              </a:rPr>
              <a:t>在</a:t>
            </a:r>
            <a:r>
              <a:rPr lang="zh-CN" altLang="en-US" sz="2400" b="1" dirty="0">
                <a:solidFill>
                  <a:srgbClr val="C00000"/>
                </a:solidFill>
                <a:latin typeface="+mj-ea"/>
                <a:ea typeface="+mj-ea"/>
              </a:rPr>
              <a:t>虚拟的三维环境中运作；</a:t>
            </a:r>
          </a:p>
          <a:p>
            <a:pPr>
              <a:lnSpc>
                <a:spcPct val="150000"/>
              </a:lnSpc>
            </a:pPr>
            <a:r>
              <a:rPr lang="en-US" altLang="zh-CN" sz="2400" b="1" dirty="0" smtClean="0">
                <a:solidFill>
                  <a:srgbClr val="C00000"/>
                </a:solidFill>
                <a:latin typeface="+mj-ea"/>
                <a:ea typeface="+mj-ea"/>
              </a:rPr>
              <a:t>•</a:t>
            </a:r>
            <a:r>
              <a:rPr lang="zh-CN" altLang="en-US" sz="2400" b="1" dirty="0" smtClean="0">
                <a:solidFill>
                  <a:srgbClr val="C00000"/>
                </a:solidFill>
                <a:latin typeface="+mj-ea"/>
                <a:ea typeface="+mj-ea"/>
              </a:rPr>
              <a:t>实时</a:t>
            </a:r>
            <a:r>
              <a:rPr lang="zh-CN" altLang="en-US" sz="2400" b="1" dirty="0">
                <a:solidFill>
                  <a:srgbClr val="C00000"/>
                </a:solidFill>
                <a:latin typeface="+mj-ea"/>
                <a:ea typeface="+mj-ea"/>
              </a:rPr>
              <a:t>运行。</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2881" y="0"/>
            <a:ext cx="5649118" cy="732508"/>
          </a:xfrm>
          <a:prstGeom prst="rect">
            <a:avLst/>
          </a:prstGeom>
          <a:noFill/>
        </p:spPr>
        <p:txBody>
          <a:bodyPr wrap="square" rtlCol="0">
            <a:spAutoFit/>
          </a:bodyPr>
          <a:lstStyle/>
          <a:p>
            <a:pPr>
              <a:lnSpc>
                <a:spcPct val="130000"/>
              </a:lnSpc>
            </a:pPr>
            <a:r>
              <a:rPr lang="en-US" altLang="zh-CN" sz="3200" b="1" dirty="0">
                <a:solidFill>
                  <a:srgbClr val="0070C0"/>
                </a:solidFill>
                <a:latin typeface="+mj-ea"/>
                <a:ea typeface="+mj-ea"/>
              </a:rPr>
              <a:t>VR</a:t>
            </a:r>
            <a:r>
              <a:rPr lang="zh-CN" altLang="en-US" sz="3200" b="1" dirty="0">
                <a:solidFill>
                  <a:srgbClr val="0070C0"/>
                </a:solidFill>
                <a:latin typeface="+mj-ea"/>
                <a:ea typeface="+mj-ea"/>
              </a:rPr>
              <a:t>、</a:t>
            </a:r>
            <a:r>
              <a:rPr lang="en-US" altLang="zh-CN" sz="3200" b="1" dirty="0">
                <a:solidFill>
                  <a:srgbClr val="0070C0"/>
                </a:solidFill>
                <a:latin typeface="+mj-ea"/>
                <a:ea typeface="+mj-ea"/>
              </a:rPr>
              <a:t>AR</a:t>
            </a:r>
            <a:r>
              <a:rPr lang="zh-CN" altLang="en-US" sz="3200" b="1" dirty="0">
                <a:solidFill>
                  <a:srgbClr val="0070C0"/>
                </a:solidFill>
                <a:latin typeface="+mj-ea"/>
                <a:ea typeface="+mj-ea"/>
              </a:rPr>
              <a:t>、</a:t>
            </a:r>
            <a:r>
              <a:rPr lang="en-US" altLang="zh-CN" sz="3200" b="1" dirty="0">
                <a:solidFill>
                  <a:srgbClr val="0070C0"/>
                </a:solidFill>
                <a:latin typeface="+mj-ea"/>
                <a:ea typeface="+mj-ea"/>
              </a:rPr>
              <a:t>MR</a:t>
            </a:r>
            <a:r>
              <a:rPr lang="zh-CN" altLang="en-US" sz="3200" b="1" dirty="0">
                <a:solidFill>
                  <a:srgbClr val="0070C0"/>
                </a:solidFill>
                <a:latin typeface="+mj-ea"/>
                <a:ea typeface="+mj-ea"/>
              </a:rPr>
              <a:t>的关系</a:t>
            </a:r>
            <a:endParaRPr lang="zh-CN" altLang="en-US" sz="3200" b="1" dirty="0" smtClean="0">
              <a:solidFill>
                <a:srgbClr val="0070C0"/>
              </a:solidFill>
              <a:latin typeface="+mj-ea"/>
              <a:ea typeface="+mj-ea"/>
            </a:endParaRPr>
          </a:p>
        </p:txBody>
      </p:sp>
      <p:sp>
        <p:nvSpPr>
          <p:cNvPr id="2" name="左右箭头 1"/>
          <p:cNvSpPr/>
          <p:nvPr/>
        </p:nvSpPr>
        <p:spPr>
          <a:xfrm>
            <a:off x="1050873" y="2906973"/>
            <a:ext cx="10222172" cy="65509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82889" y="3562066"/>
            <a:ext cx="2156346" cy="812530"/>
          </a:xfrm>
          <a:prstGeom prst="rect">
            <a:avLst/>
          </a:prstGeom>
          <a:noFill/>
        </p:spPr>
        <p:txBody>
          <a:bodyPr wrap="square" rtlCol="0">
            <a:spAutoFit/>
          </a:bodyPr>
          <a:lstStyle/>
          <a:p>
            <a:pPr algn="ctr">
              <a:lnSpc>
                <a:spcPct val="130000"/>
              </a:lnSpc>
            </a:pPr>
            <a:r>
              <a:rPr lang="zh-CN" altLang="en-US" b="1" dirty="0" smtClean="0">
                <a:solidFill>
                  <a:schemeClr val="tx2">
                    <a:lumMod val="50000"/>
                  </a:schemeClr>
                </a:solidFill>
                <a:latin typeface="Arial" pitchFamily="34" charset="0"/>
                <a:ea typeface="微软雅黑" pitchFamily="34" charset="-122"/>
              </a:rPr>
              <a:t>真实环境</a:t>
            </a:r>
            <a:endParaRPr lang="en-US" altLang="zh-CN" b="1" dirty="0" smtClean="0">
              <a:solidFill>
                <a:schemeClr val="tx2">
                  <a:lumMod val="50000"/>
                </a:schemeClr>
              </a:solidFill>
              <a:latin typeface="Arial" pitchFamily="34" charset="0"/>
              <a:ea typeface="微软雅黑" pitchFamily="34" charset="-122"/>
            </a:endParaRPr>
          </a:p>
          <a:p>
            <a:pPr algn="ctr">
              <a:lnSpc>
                <a:spcPct val="130000"/>
              </a:lnSpc>
            </a:pPr>
            <a:r>
              <a:rPr lang="en-US" altLang="zh-CN" b="1" dirty="0">
                <a:solidFill>
                  <a:schemeClr val="tx2">
                    <a:lumMod val="50000"/>
                  </a:schemeClr>
                </a:solidFill>
                <a:latin typeface="Arial" pitchFamily="34" charset="0"/>
                <a:ea typeface="微软雅黑" pitchFamily="34" charset="-122"/>
              </a:rPr>
              <a:t>Real </a:t>
            </a:r>
            <a:r>
              <a:rPr lang="en-US" altLang="zh-CN" b="1" dirty="0" smtClean="0">
                <a:solidFill>
                  <a:schemeClr val="tx2">
                    <a:lumMod val="50000"/>
                  </a:schemeClr>
                </a:solidFill>
                <a:latin typeface="Arial" pitchFamily="34" charset="0"/>
                <a:ea typeface="微软雅黑" pitchFamily="34" charset="-122"/>
              </a:rPr>
              <a:t>Environment</a:t>
            </a:r>
            <a:endParaRPr lang="en-US" altLang="zh-CN" b="1" dirty="0">
              <a:solidFill>
                <a:schemeClr val="tx2">
                  <a:lumMod val="50000"/>
                </a:schemeClr>
              </a:solidFill>
              <a:latin typeface="Arial" pitchFamily="34" charset="0"/>
              <a:ea typeface="微软雅黑" pitchFamily="34" charset="-122"/>
            </a:endParaRPr>
          </a:p>
        </p:txBody>
      </p:sp>
      <p:sp>
        <p:nvSpPr>
          <p:cNvPr id="11" name="文本框 10"/>
          <p:cNvSpPr txBox="1"/>
          <p:nvPr/>
        </p:nvSpPr>
        <p:spPr>
          <a:xfrm>
            <a:off x="3780439" y="3550690"/>
            <a:ext cx="2322384" cy="812530"/>
          </a:xfrm>
          <a:prstGeom prst="rect">
            <a:avLst/>
          </a:prstGeom>
          <a:noFill/>
        </p:spPr>
        <p:txBody>
          <a:bodyPr wrap="square" rtlCol="0">
            <a:spAutoFit/>
          </a:bodyPr>
          <a:lstStyle/>
          <a:p>
            <a:pPr algn="ctr">
              <a:lnSpc>
                <a:spcPct val="130000"/>
              </a:lnSpc>
            </a:pPr>
            <a:r>
              <a:rPr lang="zh-CN" altLang="en-US" b="1" dirty="0">
                <a:solidFill>
                  <a:schemeClr val="tx2">
                    <a:lumMod val="50000"/>
                  </a:schemeClr>
                </a:solidFill>
                <a:latin typeface="Arial" pitchFamily="34" charset="0"/>
                <a:ea typeface="微软雅黑" pitchFamily="34" charset="-122"/>
              </a:rPr>
              <a:t>增强现实（</a:t>
            </a:r>
            <a:r>
              <a:rPr lang="en-US" altLang="zh-CN" b="1" dirty="0">
                <a:solidFill>
                  <a:schemeClr val="tx2">
                    <a:lumMod val="50000"/>
                  </a:schemeClr>
                </a:solidFill>
                <a:latin typeface="Arial" pitchFamily="34" charset="0"/>
                <a:ea typeface="微软雅黑" pitchFamily="34" charset="-122"/>
              </a:rPr>
              <a:t>AR )</a:t>
            </a:r>
          </a:p>
          <a:p>
            <a:pPr algn="ctr">
              <a:lnSpc>
                <a:spcPct val="130000"/>
              </a:lnSpc>
            </a:pPr>
            <a:r>
              <a:rPr lang="en-US" altLang="zh-CN" b="1" dirty="0">
                <a:solidFill>
                  <a:schemeClr val="tx2">
                    <a:lumMod val="50000"/>
                  </a:schemeClr>
                </a:solidFill>
                <a:latin typeface="Arial" pitchFamily="34" charset="0"/>
                <a:ea typeface="微软雅黑" pitchFamily="34" charset="-122"/>
              </a:rPr>
              <a:t>Augmented Reality</a:t>
            </a:r>
          </a:p>
        </p:txBody>
      </p:sp>
      <p:sp>
        <p:nvSpPr>
          <p:cNvPr id="12" name="文本框 11"/>
          <p:cNvSpPr txBox="1"/>
          <p:nvPr/>
        </p:nvSpPr>
        <p:spPr>
          <a:xfrm>
            <a:off x="6387167" y="3562066"/>
            <a:ext cx="2540750" cy="812530"/>
          </a:xfrm>
          <a:prstGeom prst="rect">
            <a:avLst/>
          </a:prstGeom>
          <a:noFill/>
        </p:spPr>
        <p:txBody>
          <a:bodyPr wrap="square" rtlCol="0">
            <a:spAutoFit/>
          </a:bodyPr>
          <a:lstStyle/>
          <a:p>
            <a:pPr algn="ctr">
              <a:lnSpc>
                <a:spcPct val="130000"/>
              </a:lnSpc>
            </a:pPr>
            <a:r>
              <a:rPr lang="zh-CN" altLang="en-US" b="1" dirty="0">
                <a:solidFill>
                  <a:schemeClr val="tx2">
                    <a:lumMod val="50000"/>
                  </a:schemeClr>
                </a:solidFill>
                <a:latin typeface="Arial" pitchFamily="34" charset="0"/>
                <a:ea typeface="微软雅黑" pitchFamily="34" charset="-122"/>
              </a:rPr>
              <a:t>扩增虚境</a:t>
            </a:r>
            <a:r>
              <a:rPr lang="en-US" altLang="zh-CN" b="1" dirty="0">
                <a:solidFill>
                  <a:schemeClr val="tx2">
                    <a:lumMod val="50000"/>
                  </a:schemeClr>
                </a:solidFill>
                <a:latin typeface="Arial" pitchFamily="34" charset="0"/>
                <a:ea typeface="微软雅黑" pitchFamily="34" charset="-122"/>
              </a:rPr>
              <a:t>(AV)</a:t>
            </a:r>
          </a:p>
          <a:p>
            <a:pPr algn="ctr">
              <a:lnSpc>
                <a:spcPct val="130000"/>
              </a:lnSpc>
            </a:pPr>
            <a:r>
              <a:rPr lang="en-US" altLang="zh-CN" b="1" dirty="0">
                <a:solidFill>
                  <a:schemeClr val="tx2">
                    <a:lumMod val="50000"/>
                  </a:schemeClr>
                </a:solidFill>
                <a:latin typeface="Arial" pitchFamily="34" charset="0"/>
                <a:ea typeface="微软雅黑" pitchFamily="34" charset="-122"/>
              </a:rPr>
              <a:t>Augmented </a:t>
            </a:r>
            <a:r>
              <a:rPr lang="en-US" altLang="zh-CN" b="1" dirty="0" err="1">
                <a:solidFill>
                  <a:schemeClr val="tx2">
                    <a:lumMod val="50000"/>
                  </a:schemeClr>
                </a:solidFill>
                <a:latin typeface="Arial" pitchFamily="34" charset="0"/>
                <a:ea typeface="微软雅黑" pitchFamily="34" charset="-122"/>
              </a:rPr>
              <a:t>Virtuality</a:t>
            </a:r>
            <a:endParaRPr lang="en-US" altLang="zh-CN" b="1" dirty="0">
              <a:solidFill>
                <a:schemeClr val="tx2">
                  <a:lumMod val="50000"/>
                </a:schemeClr>
              </a:solidFill>
              <a:latin typeface="Arial" pitchFamily="34" charset="0"/>
              <a:ea typeface="微软雅黑" pitchFamily="34" charset="-122"/>
            </a:endParaRPr>
          </a:p>
        </p:txBody>
      </p:sp>
      <p:sp>
        <p:nvSpPr>
          <p:cNvPr id="13" name="文本框 12"/>
          <p:cNvSpPr txBox="1"/>
          <p:nvPr/>
        </p:nvSpPr>
        <p:spPr>
          <a:xfrm>
            <a:off x="9183794" y="3569413"/>
            <a:ext cx="2156346" cy="775084"/>
          </a:xfrm>
          <a:prstGeom prst="rect">
            <a:avLst/>
          </a:prstGeom>
          <a:noFill/>
        </p:spPr>
        <p:txBody>
          <a:bodyPr wrap="square" rtlCol="0">
            <a:spAutoFit/>
          </a:bodyPr>
          <a:lstStyle/>
          <a:p>
            <a:pPr algn="ctr">
              <a:lnSpc>
                <a:spcPct val="130000"/>
              </a:lnSpc>
            </a:pPr>
            <a:r>
              <a:rPr lang="zh-CN" altLang="en-US" b="1" dirty="0">
                <a:solidFill>
                  <a:schemeClr val="tx2">
                    <a:lumMod val="50000"/>
                  </a:schemeClr>
                </a:solidFill>
                <a:latin typeface="Arial" pitchFamily="34" charset="0"/>
                <a:ea typeface="微软雅黑" pitchFamily="34" charset="-122"/>
              </a:rPr>
              <a:t>虚拟现实</a:t>
            </a:r>
            <a:r>
              <a:rPr lang="en-US" altLang="zh-CN" b="1" dirty="0">
                <a:solidFill>
                  <a:schemeClr val="tx2">
                    <a:lumMod val="50000"/>
                  </a:schemeClr>
                </a:solidFill>
                <a:latin typeface="Arial" pitchFamily="34" charset="0"/>
                <a:ea typeface="微软雅黑" pitchFamily="34" charset="-122"/>
              </a:rPr>
              <a:t>(VR) Virtual Reality</a:t>
            </a:r>
          </a:p>
        </p:txBody>
      </p:sp>
      <p:cxnSp>
        <p:nvCxnSpPr>
          <p:cNvPr id="14" name="直接连接符 13"/>
          <p:cNvCxnSpPr/>
          <p:nvPr/>
        </p:nvCxnSpPr>
        <p:spPr>
          <a:xfrm>
            <a:off x="3439235" y="2470245"/>
            <a:ext cx="0" cy="313898"/>
          </a:xfrm>
          <a:prstGeom prst="line">
            <a:avLst/>
          </a:prstGeom>
          <a:ln>
            <a:solidFill>
              <a:srgbClr val="000508"/>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108515" y="2470245"/>
            <a:ext cx="0" cy="313898"/>
          </a:xfrm>
          <a:prstGeom prst="line">
            <a:avLst/>
          </a:prstGeom>
          <a:ln>
            <a:solidFill>
              <a:srgbClr val="000508"/>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439235" y="2470245"/>
            <a:ext cx="5669280" cy="0"/>
          </a:xfrm>
          <a:prstGeom prst="line">
            <a:avLst/>
          </a:prstGeom>
          <a:ln>
            <a:solidFill>
              <a:srgbClr val="00050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31659" y="1768499"/>
            <a:ext cx="4484431" cy="572464"/>
          </a:xfrm>
          <a:prstGeom prst="rect">
            <a:avLst/>
          </a:prstGeom>
          <a:noFill/>
        </p:spPr>
        <p:txBody>
          <a:bodyPr wrap="square" rtlCol="0">
            <a:spAutoFit/>
          </a:bodyPr>
          <a:lstStyle/>
          <a:p>
            <a:pPr algn="ctr">
              <a:lnSpc>
                <a:spcPct val="130000"/>
              </a:lnSpc>
            </a:pPr>
            <a:r>
              <a:rPr lang="en-US" altLang="zh-CN" sz="2400" b="1" dirty="0">
                <a:solidFill>
                  <a:schemeClr val="tx2">
                    <a:lumMod val="50000"/>
                  </a:schemeClr>
                </a:solidFill>
                <a:latin typeface="Arial" pitchFamily="34" charset="0"/>
                <a:ea typeface="微软雅黑" pitchFamily="34" charset="-122"/>
              </a:rPr>
              <a:t>Mixed </a:t>
            </a:r>
            <a:r>
              <a:rPr lang="en-US" altLang="zh-CN" sz="2400" b="1" dirty="0" smtClean="0">
                <a:solidFill>
                  <a:schemeClr val="tx2">
                    <a:lumMod val="50000"/>
                  </a:schemeClr>
                </a:solidFill>
                <a:latin typeface="Arial" pitchFamily="34" charset="0"/>
                <a:ea typeface="微软雅黑" pitchFamily="34" charset="-122"/>
              </a:rPr>
              <a:t>Reality</a:t>
            </a:r>
            <a:r>
              <a:rPr lang="zh-CN" altLang="en-US" sz="2400" b="1" dirty="0" smtClean="0">
                <a:solidFill>
                  <a:schemeClr val="tx2">
                    <a:lumMod val="50000"/>
                  </a:schemeClr>
                </a:solidFill>
                <a:latin typeface="Arial" pitchFamily="34" charset="0"/>
                <a:ea typeface="微软雅黑" pitchFamily="34" charset="-122"/>
              </a:rPr>
              <a:t>混合</a:t>
            </a:r>
            <a:r>
              <a:rPr lang="zh-CN" altLang="en-US" sz="2400" b="1" dirty="0">
                <a:solidFill>
                  <a:schemeClr val="tx2">
                    <a:lumMod val="50000"/>
                  </a:schemeClr>
                </a:solidFill>
                <a:latin typeface="Arial" pitchFamily="34" charset="0"/>
                <a:ea typeface="微软雅黑" pitchFamily="34" charset="-122"/>
              </a:rPr>
              <a:t>现实（</a:t>
            </a:r>
            <a:r>
              <a:rPr lang="en-US" altLang="zh-CN" sz="2400" b="1" dirty="0">
                <a:solidFill>
                  <a:schemeClr val="tx2">
                    <a:lumMod val="50000"/>
                  </a:schemeClr>
                </a:solidFill>
                <a:latin typeface="Arial" pitchFamily="34" charset="0"/>
                <a:ea typeface="微软雅黑" pitchFamily="34" charset="-122"/>
              </a:rPr>
              <a:t>MR)</a:t>
            </a:r>
          </a:p>
        </p:txBody>
      </p:sp>
      <p:cxnSp>
        <p:nvCxnSpPr>
          <p:cNvPr id="22" name="直接箭头连接符 21"/>
          <p:cNvCxnSpPr/>
          <p:nvPr/>
        </p:nvCxnSpPr>
        <p:spPr>
          <a:xfrm>
            <a:off x="3093875" y="3764280"/>
            <a:ext cx="772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8671715" y="3764280"/>
            <a:ext cx="772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2881" y="0"/>
            <a:ext cx="5649118" cy="732508"/>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虚拟现实系统的组成</a:t>
            </a:r>
          </a:p>
        </p:txBody>
      </p:sp>
      <p:sp>
        <p:nvSpPr>
          <p:cNvPr id="20" name="文本框 19"/>
          <p:cNvSpPr txBox="1"/>
          <p:nvPr/>
        </p:nvSpPr>
        <p:spPr>
          <a:xfrm>
            <a:off x="661915" y="806941"/>
            <a:ext cx="11320820" cy="2012859"/>
          </a:xfrm>
          <a:prstGeom prst="rect">
            <a:avLst/>
          </a:prstGeom>
          <a:noFill/>
        </p:spPr>
        <p:txBody>
          <a:bodyPr wrap="square" rtlCol="0">
            <a:spAutoFit/>
          </a:bodyPr>
          <a:lstStyle/>
          <a:p>
            <a:pPr algn="just">
              <a:lnSpc>
                <a:spcPct val="130000"/>
              </a:lnSpc>
            </a:pPr>
            <a:r>
              <a:rPr lang="zh-CN" altLang="en-US" sz="2400" dirty="0">
                <a:solidFill>
                  <a:schemeClr val="tx2">
                    <a:lumMod val="50000"/>
                  </a:schemeClr>
                </a:solidFill>
                <a:latin typeface="Arial" pitchFamily="34" charset="0"/>
                <a:ea typeface="微软雅黑" pitchFamily="34" charset="-122"/>
              </a:rPr>
              <a:t>一般来说，一个完整的虚拟现实系统由</a:t>
            </a:r>
            <a:r>
              <a:rPr lang="zh-CN" altLang="en-US" sz="2400" dirty="0">
                <a:solidFill>
                  <a:srgbClr val="C00000"/>
                </a:solidFill>
                <a:latin typeface="Arial" pitchFamily="34" charset="0"/>
                <a:ea typeface="微软雅黑" pitchFamily="34" charset="-122"/>
              </a:rPr>
              <a:t>虚拟环境</a:t>
            </a:r>
            <a:r>
              <a:rPr lang="zh-CN" altLang="en-US" sz="2400" dirty="0">
                <a:solidFill>
                  <a:schemeClr val="tx2">
                    <a:lumMod val="50000"/>
                  </a:schemeClr>
                </a:solidFill>
                <a:latin typeface="Arial" pitchFamily="34" charset="0"/>
                <a:ea typeface="微软雅黑" pitchFamily="34" charset="-122"/>
              </a:rPr>
              <a:t>、以高性能计算机为核心的</a:t>
            </a:r>
            <a:r>
              <a:rPr lang="zh-CN" altLang="en-US" sz="2400" dirty="0">
                <a:solidFill>
                  <a:srgbClr val="C00000"/>
                </a:solidFill>
                <a:latin typeface="Arial" pitchFamily="34" charset="0"/>
                <a:ea typeface="微软雅黑" pitchFamily="34" charset="-122"/>
              </a:rPr>
              <a:t>虚拟环境处理器</a:t>
            </a:r>
            <a:r>
              <a:rPr lang="zh-CN" altLang="en-US" sz="2400" dirty="0">
                <a:solidFill>
                  <a:schemeClr val="tx2">
                    <a:lumMod val="50000"/>
                  </a:schemeClr>
                </a:solidFill>
                <a:latin typeface="Arial" pitchFamily="34" charset="0"/>
                <a:ea typeface="微软雅黑" pitchFamily="34" charset="-122"/>
              </a:rPr>
              <a:t>、以</a:t>
            </a:r>
            <a:r>
              <a:rPr lang="zh-CN" altLang="en-US" sz="2400" dirty="0" smtClean="0">
                <a:solidFill>
                  <a:schemeClr val="tx2">
                    <a:lumMod val="50000"/>
                  </a:schemeClr>
                </a:solidFill>
                <a:latin typeface="Arial" pitchFamily="34" charset="0"/>
                <a:ea typeface="微软雅黑" pitchFamily="34" charset="-122"/>
              </a:rPr>
              <a:t>头盔显示器</a:t>
            </a:r>
            <a:r>
              <a:rPr lang="zh-CN" altLang="en-US" sz="2400" dirty="0">
                <a:solidFill>
                  <a:schemeClr val="tx2">
                    <a:lumMod val="50000"/>
                  </a:schemeClr>
                </a:solidFill>
                <a:latin typeface="Arial" pitchFamily="34" charset="0"/>
                <a:ea typeface="微软雅黑" pitchFamily="34" charset="-122"/>
              </a:rPr>
              <a:t>为核心的</a:t>
            </a:r>
            <a:r>
              <a:rPr lang="zh-CN" altLang="en-US" sz="2400" dirty="0">
                <a:solidFill>
                  <a:srgbClr val="C00000"/>
                </a:solidFill>
                <a:latin typeface="Arial" pitchFamily="34" charset="0"/>
                <a:ea typeface="微软雅黑" pitchFamily="34" charset="-122"/>
              </a:rPr>
              <a:t>视觉系统</a:t>
            </a:r>
            <a:r>
              <a:rPr lang="zh-CN" altLang="en-US" sz="2400" dirty="0">
                <a:solidFill>
                  <a:schemeClr val="tx2">
                    <a:lumMod val="50000"/>
                  </a:schemeClr>
                </a:solidFill>
                <a:latin typeface="Arial" pitchFamily="34" charset="0"/>
                <a:ea typeface="微软雅黑" pitchFamily="34" charset="-122"/>
              </a:rPr>
              <a:t>、以语音识别、声音合成与声音定位为核心的</a:t>
            </a:r>
            <a:r>
              <a:rPr lang="zh-CN" altLang="en-US" sz="2400" dirty="0">
                <a:solidFill>
                  <a:srgbClr val="C00000"/>
                </a:solidFill>
                <a:latin typeface="Arial" pitchFamily="34" charset="0"/>
                <a:ea typeface="微软雅黑" pitchFamily="34" charset="-122"/>
              </a:rPr>
              <a:t>听觉系统</a:t>
            </a:r>
            <a:r>
              <a:rPr lang="zh-CN" altLang="en-US" sz="2400" dirty="0">
                <a:solidFill>
                  <a:schemeClr val="tx2">
                    <a:lumMod val="50000"/>
                  </a:schemeClr>
                </a:solidFill>
                <a:latin typeface="Arial" pitchFamily="34" charset="0"/>
                <a:ea typeface="微软雅黑" pitchFamily="34" charset="-122"/>
              </a:rPr>
              <a:t>、以方位跟踪器、数据手套和数据衣为主体的</a:t>
            </a:r>
            <a:r>
              <a:rPr lang="zh-CN" altLang="en-US" sz="2400" dirty="0">
                <a:solidFill>
                  <a:srgbClr val="C00000"/>
                </a:solidFill>
                <a:latin typeface="Arial" pitchFamily="34" charset="0"/>
                <a:ea typeface="微软雅黑" pitchFamily="34" charset="-122"/>
              </a:rPr>
              <a:t>身体方位姿态跟踪设备</a:t>
            </a:r>
            <a:r>
              <a:rPr lang="zh-CN" altLang="en-US" sz="2400" dirty="0">
                <a:solidFill>
                  <a:schemeClr val="tx2">
                    <a:lumMod val="50000"/>
                  </a:schemeClr>
                </a:solidFill>
                <a:latin typeface="Arial" pitchFamily="34" charset="0"/>
                <a:ea typeface="微软雅黑" pitchFamily="34" charset="-122"/>
              </a:rPr>
              <a:t>，以及味觉、嗅觉、触觉与力觉</a:t>
            </a:r>
            <a:r>
              <a:rPr lang="zh-CN" altLang="en-US" sz="2400" dirty="0">
                <a:solidFill>
                  <a:srgbClr val="C00000"/>
                </a:solidFill>
                <a:latin typeface="Arial" pitchFamily="34" charset="0"/>
                <a:ea typeface="微软雅黑" pitchFamily="34" charset="-122"/>
              </a:rPr>
              <a:t>反馈系统</a:t>
            </a:r>
            <a:r>
              <a:rPr lang="zh-CN" altLang="en-US" sz="2400" dirty="0">
                <a:solidFill>
                  <a:schemeClr val="tx2">
                    <a:lumMod val="50000"/>
                  </a:schemeClr>
                </a:solidFill>
                <a:latin typeface="Arial" pitchFamily="34" charset="0"/>
                <a:ea typeface="微软雅黑" pitchFamily="34" charset="-122"/>
              </a:rPr>
              <a:t>等功能单元构成。</a:t>
            </a:r>
            <a:endParaRPr lang="en-US" altLang="zh-CN" sz="2400" dirty="0">
              <a:solidFill>
                <a:schemeClr val="tx2">
                  <a:lumMod val="50000"/>
                </a:schemeClr>
              </a:solidFill>
              <a:latin typeface="Arial" pitchFamily="34" charset="0"/>
              <a:ea typeface="微软雅黑" pitchFamily="34" charset="-122"/>
            </a:endParaRPr>
          </a:p>
        </p:txBody>
      </p:sp>
      <p:pic>
        <p:nvPicPr>
          <p:cNvPr id="15" name="图片 14"/>
          <p:cNvPicPr>
            <a:picLocks noChangeAspect="1"/>
          </p:cNvPicPr>
          <p:nvPr/>
        </p:nvPicPr>
        <p:blipFill>
          <a:blip r:embed="rId3"/>
          <a:stretch>
            <a:fillRect/>
          </a:stretch>
        </p:blipFill>
        <p:spPr>
          <a:xfrm>
            <a:off x="2616247" y="2956621"/>
            <a:ext cx="6686550" cy="3781425"/>
          </a:xfrm>
          <a:prstGeom prst="rect">
            <a:avLst/>
          </a:prstGeom>
        </p:spPr>
      </p:pic>
      <p:sp>
        <p:nvSpPr>
          <p:cNvPr id="17" name="矩形 16"/>
          <p:cNvSpPr/>
          <p:nvPr/>
        </p:nvSpPr>
        <p:spPr>
          <a:xfrm>
            <a:off x="661915" y="806941"/>
            <a:ext cx="11320820" cy="2012859"/>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2881" y="0"/>
            <a:ext cx="5649118" cy="670120"/>
          </a:xfrm>
          <a:prstGeom prst="rect">
            <a:avLst/>
          </a:prstGeom>
          <a:noFill/>
        </p:spPr>
        <p:txBody>
          <a:bodyPr wrap="square" rtlCol="0">
            <a:spAutoFit/>
          </a:bodyPr>
          <a:lstStyle/>
          <a:p>
            <a:pPr>
              <a:lnSpc>
                <a:spcPct val="130000"/>
              </a:lnSpc>
            </a:pPr>
            <a:r>
              <a:rPr lang="en-US" altLang="zh-CN" sz="3200" b="1" dirty="0">
                <a:solidFill>
                  <a:srgbClr val="0070C0"/>
                </a:solidFill>
                <a:latin typeface="+mj-ea"/>
                <a:ea typeface="+mj-ea"/>
              </a:rPr>
              <a:t>VR/AR/MR</a:t>
            </a:r>
            <a:r>
              <a:rPr lang="zh-CN" altLang="en-US" sz="3200" b="1" dirty="0">
                <a:solidFill>
                  <a:srgbClr val="0070C0"/>
                </a:solidFill>
                <a:latin typeface="+mj-ea"/>
                <a:ea typeface="+mj-ea"/>
              </a:rPr>
              <a:t>设备硬件种类</a:t>
            </a:r>
            <a:endParaRPr lang="zh-CN" altLang="en-US" sz="3200" b="1" dirty="0" smtClean="0">
              <a:solidFill>
                <a:srgbClr val="0070C0"/>
              </a:solidFill>
              <a:latin typeface="+mj-ea"/>
              <a:ea typeface="+mj-ea"/>
            </a:endParaRPr>
          </a:p>
        </p:txBody>
      </p:sp>
      <p:sp>
        <p:nvSpPr>
          <p:cNvPr id="4" name="MH_Other_1"/>
          <p:cNvSpPr/>
          <p:nvPr>
            <p:custDataLst>
              <p:tags r:id="rId1"/>
            </p:custDataLst>
          </p:nvPr>
        </p:nvSpPr>
        <p:spPr>
          <a:xfrm>
            <a:off x="4777570" y="2528746"/>
            <a:ext cx="1790700" cy="178951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ts val="0"/>
              </a:spcBef>
              <a:spcAft>
                <a:spcPts val="0"/>
              </a:spcAft>
              <a:defRPr/>
            </a:pPr>
            <a:endParaRPr lang="en-US">
              <a:latin typeface="微软雅黑" pitchFamily="34" charset="-122"/>
              <a:ea typeface="微软雅黑" pitchFamily="34" charset="-122"/>
            </a:endParaRPr>
          </a:p>
        </p:txBody>
      </p:sp>
      <p:sp>
        <p:nvSpPr>
          <p:cNvPr id="5" name="MH_Other_2"/>
          <p:cNvSpPr/>
          <p:nvPr>
            <p:custDataLst>
              <p:tags r:id="rId2"/>
            </p:custDataLst>
          </p:nvPr>
        </p:nvSpPr>
        <p:spPr>
          <a:xfrm>
            <a:off x="7025472" y="2339436"/>
            <a:ext cx="775097" cy="776288"/>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ts val="0"/>
              </a:spcBef>
              <a:spcAft>
                <a:spcPts val="0"/>
              </a:spcAft>
              <a:defRPr/>
            </a:pPr>
            <a:endParaRPr lang="en-US">
              <a:latin typeface="微软雅黑" pitchFamily="34" charset="-122"/>
              <a:ea typeface="微软雅黑" pitchFamily="34" charset="-122"/>
            </a:endParaRPr>
          </a:p>
        </p:txBody>
      </p:sp>
      <p:sp>
        <p:nvSpPr>
          <p:cNvPr id="6" name="MH_Other_3"/>
          <p:cNvSpPr/>
          <p:nvPr>
            <p:custDataLst>
              <p:tags r:id="rId3"/>
            </p:custDataLst>
          </p:nvPr>
        </p:nvSpPr>
        <p:spPr>
          <a:xfrm>
            <a:off x="7025472" y="3731277"/>
            <a:ext cx="775097" cy="776288"/>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ts val="0"/>
              </a:spcBef>
              <a:spcAft>
                <a:spcPts val="0"/>
              </a:spcAft>
              <a:defRPr/>
            </a:pPr>
            <a:endParaRPr lang="en-US">
              <a:latin typeface="微软雅黑" pitchFamily="34" charset="-122"/>
              <a:ea typeface="微软雅黑" pitchFamily="34" charset="-122"/>
            </a:endParaRPr>
          </a:p>
        </p:txBody>
      </p:sp>
      <p:sp>
        <p:nvSpPr>
          <p:cNvPr id="8" name="MH_Other_4"/>
          <p:cNvSpPr/>
          <p:nvPr>
            <p:custDataLst>
              <p:tags r:id="rId4"/>
            </p:custDataLst>
          </p:nvPr>
        </p:nvSpPr>
        <p:spPr>
          <a:xfrm>
            <a:off x="3545274" y="2339436"/>
            <a:ext cx="775097" cy="776288"/>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ts val="0"/>
              </a:spcBef>
              <a:spcAft>
                <a:spcPts val="0"/>
              </a:spcAft>
              <a:defRPr/>
            </a:pPr>
            <a:endParaRPr lang="en-US">
              <a:latin typeface="微软雅黑" pitchFamily="34" charset="-122"/>
              <a:ea typeface="微软雅黑" pitchFamily="34" charset="-122"/>
            </a:endParaRPr>
          </a:p>
        </p:txBody>
      </p:sp>
      <p:sp>
        <p:nvSpPr>
          <p:cNvPr id="9" name="MH_Other_5"/>
          <p:cNvSpPr/>
          <p:nvPr>
            <p:custDataLst>
              <p:tags r:id="rId5"/>
            </p:custDataLst>
          </p:nvPr>
        </p:nvSpPr>
        <p:spPr>
          <a:xfrm>
            <a:off x="3545274" y="3731277"/>
            <a:ext cx="775097" cy="776288"/>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ts val="0"/>
              </a:spcBef>
              <a:spcAft>
                <a:spcPts val="0"/>
              </a:spcAft>
              <a:defRPr/>
            </a:pPr>
            <a:endParaRPr lang="en-US">
              <a:latin typeface="微软雅黑" pitchFamily="34" charset="-122"/>
              <a:ea typeface="微软雅黑" pitchFamily="34" charset="-122"/>
            </a:endParaRPr>
          </a:p>
        </p:txBody>
      </p:sp>
      <p:cxnSp>
        <p:nvCxnSpPr>
          <p:cNvPr id="10" name="MH_Other_6"/>
          <p:cNvCxnSpPr/>
          <p:nvPr>
            <p:custDataLst>
              <p:tags r:id="rId6"/>
            </p:custDataLst>
          </p:nvPr>
        </p:nvCxnSpPr>
        <p:spPr>
          <a:xfrm>
            <a:off x="4303702" y="2856168"/>
            <a:ext cx="545306" cy="19764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MH_Other_7"/>
          <p:cNvCxnSpPr/>
          <p:nvPr>
            <p:custDataLst>
              <p:tags r:id="rId7"/>
            </p:custDataLst>
          </p:nvPr>
        </p:nvCxnSpPr>
        <p:spPr>
          <a:xfrm flipV="1">
            <a:off x="4302512" y="3799143"/>
            <a:ext cx="550069" cy="2047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MH_Other_8"/>
          <p:cNvCxnSpPr/>
          <p:nvPr>
            <p:custDataLst>
              <p:tags r:id="rId8"/>
            </p:custDataLst>
          </p:nvPr>
        </p:nvCxnSpPr>
        <p:spPr>
          <a:xfrm flipH="1">
            <a:off x="6493262" y="2845453"/>
            <a:ext cx="557213" cy="1988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MH_Other_9"/>
          <p:cNvCxnSpPr/>
          <p:nvPr>
            <p:custDataLst>
              <p:tags r:id="rId9"/>
            </p:custDataLst>
          </p:nvPr>
        </p:nvCxnSpPr>
        <p:spPr>
          <a:xfrm>
            <a:off x="6506358" y="3776522"/>
            <a:ext cx="545306" cy="2035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H_SubTitle_3"/>
          <p:cNvSpPr txBox="1">
            <a:spLocks noChangeArrowheads="1"/>
          </p:cNvSpPr>
          <p:nvPr>
            <p:custDataLst>
              <p:tags r:id="rId10"/>
            </p:custDataLst>
          </p:nvPr>
        </p:nvSpPr>
        <p:spPr bwMode="auto">
          <a:xfrm>
            <a:off x="8707950" y="2148790"/>
            <a:ext cx="1797844" cy="43100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rm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ctr">
              <a:defRPr/>
            </a:pPr>
            <a:r>
              <a:rPr lang="zh-CN" altLang="en-US" b="1" dirty="0">
                <a:solidFill>
                  <a:srgbClr val="C00000"/>
                </a:solidFill>
                <a:latin typeface="+mj-ea"/>
                <a:ea typeface="+mj-ea"/>
              </a:rPr>
              <a:t>主机系统</a:t>
            </a:r>
            <a:endParaRPr lang="en-US" altLang="zh-CN" b="1" dirty="0">
              <a:solidFill>
                <a:srgbClr val="C00000"/>
              </a:solidFill>
              <a:latin typeface="+mj-ea"/>
              <a:ea typeface="+mj-ea"/>
            </a:endParaRPr>
          </a:p>
        </p:txBody>
      </p:sp>
      <p:sp>
        <p:nvSpPr>
          <p:cNvPr id="18" name="MH_SubTitle_4"/>
          <p:cNvSpPr txBox="1">
            <a:spLocks noChangeArrowheads="1"/>
          </p:cNvSpPr>
          <p:nvPr>
            <p:custDataLst>
              <p:tags r:id="rId11"/>
            </p:custDataLst>
          </p:nvPr>
        </p:nvSpPr>
        <p:spPr bwMode="auto">
          <a:xfrm>
            <a:off x="8675800" y="4220173"/>
            <a:ext cx="2028351" cy="43100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ctr">
              <a:defRPr/>
            </a:pPr>
            <a:r>
              <a:rPr lang="zh-CN" altLang="en-US" b="1" dirty="0">
                <a:solidFill>
                  <a:srgbClr val="C00000"/>
                </a:solidFill>
                <a:latin typeface="+mj-ea"/>
                <a:ea typeface="+mj-ea"/>
              </a:rPr>
              <a:t>一个或多个控制器</a:t>
            </a:r>
            <a:endParaRPr lang="en-US" altLang="zh-CN" b="1" dirty="0">
              <a:solidFill>
                <a:srgbClr val="C00000"/>
              </a:solidFill>
              <a:latin typeface="+mj-ea"/>
              <a:ea typeface="+mj-ea"/>
            </a:endParaRPr>
          </a:p>
        </p:txBody>
      </p:sp>
      <p:sp>
        <p:nvSpPr>
          <p:cNvPr id="19" name="MH_Text_1"/>
          <p:cNvSpPr txBox="1">
            <a:spLocks noChangeArrowheads="1"/>
          </p:cNvSpPr>
          <p:nvPr>
            <p:custDataLst>
              <p:tags r:id="rId12"/>
            </p:custDataLst>
          </p:nvPr>
        </p:nvSpPr>
        <p:spPr bwMode="auto">
          <a:xfrm>
            <a:off x="551800" y="1075817"/>
            <a:ext cx="3190206" cy="97895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just">
              <a:lnSpc>
                <a:spcPct val="120000"/>
              </a:lnSpc>
              <a:defRPr/>
            </a:pPr>
            <a:r>
              <a:rPr lang="zh-CN" altLang="en-US" dirty="0" smtClean="0">
                <a:solidFill>
                  <a:srgbClr val="000508"/>
                </a:solidFill>
                <a:latin typeface="+mj-ea"/>
                <a:ea typeface="+mj-ea"/>
              </a:rPr>
              <a:t>一</a:t>
            </a:r>
            <a:r>
              <a:rPr lang="zh-CN" altLang="en-US" dirty="0">
                <a:solidFill>
                  <a:srgbClr val="000508"/>
                </a:solidFill>
                <a:latin typeface="+mj-ea"/>
                <a:ea typeface="+mj-ea"/>
              </a:rPr>
              <a:t>种硬件设备，放在用户眼前，让</a:t>
            </a:r>
            <a:r>
              <a:rPr lang="zh-CN" altLang="en-US" dirty="0" smtClean="0">
                <a:solidFill>
                  <a:srgbClr val="000508"/>
                </a:solidFill>
                <a:latin typeface="+mj-ea"/>
                <a:ea typeface="+mj-ea"/>
              </a:rPr>
              <a:t>用户</a:t>
            </a:r>
            <a:r>
              <a:rPr lang="zh-CN" altLang="en-US" dirty="0">
                <a:solidFill>
                  <a:srgbClr val="000508"/>
                </a:solidFill>
                <a:latin typeface="+mj-ea"/>
                <a:ea typeface="+mj-ea"/>
              </a:rPr>
              <a:t>看到</a:t>
            </a:r>
            <a:r>
              <a:rPr lang="en-US" altLang="zh-CN" dirty="0">
                <a:solidFill>
                  <a:srgbClr val="000508"/>
                </a:solidFill>
                <a:latin typeface="+mj-ea"/>
                <a:ea typeface="+mj-ea"/>
              </a:rPr>
              <a:t>AR</a:t>
            </a:r>
            <a:r>
              <a:rPr lang="zh-CN" altLang="en-US" dirty="0">
                <a:solidFill>
                  <a:srgbClr val="000508"/>
                </a:solidFill>
                <a:latin typeface="+mj-ea"/>
                <a:ea typeface="+mj-ea"/>
              </a:rPr>
              <a:t>或</a:t>
            </a:r>
            <a:r>
              <a:rPr lang="en-US" altLang="zh-CN" dirty="0">
                <a:solidFill>
                  <a:srgbClr val="000508"/>
                </a:solidFill>
                <a:latin typeface="+mj-ea"/>
                <a:ea typeface="+mj-ea"/>
              </a:rPr>
              <a:t>VR</a:t>
            </a:r>
            <a:r>
              <a:rPr lang="zh-CN" altLang="en-US" dirty="0" smtClean="0">
                <a:solidFill>
                  <a:srgbClr val="000508"/>
                </a:solidFill>
                <a:latin typeface="+mj-ea"/>
                <a:ea typeface="+mj-ea"/>
              </a:rPr>
              <a:t>效果，包括滑配式、分离式、整合式。</a:t>
            </a:r>
            <a:endParaRPr lang="en-US" altLang="zh-CN" dirty="0">
              <a:solidFill>
                <a:srgbClr val="000508"/>
              </a:solidFill>
              <a:latin typeface="+mj-ea"/>
              <a:ea typeface="+mj-ea"/>
            </a:endParaRPr>
          </a:p>
        </p:txBody>
      </p:sp>
      <p:sp>
        <p:nvSpPr>
          <p:cNvPr id="20" name="MH_SubTitle_1"/>
          <p:cNvSpPr txBox="1">
            <a:spLocks noChangeArrowheads="1"/>
          </p:cNvSpPr>
          <p:nvPr>
            <p:custDataLst>
              <p:tags r:id="rId13"/>
            </p:custDataLst>
          </p:nvPr>
        </p:nvSpPr>
        <p:spPr bwMode="auto">
          <a:xfrm>
            <a:off x="1209596" y="2148790"/>
            <a:ext cx="1797844" cy="63472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rmAutofit lnSpcReduction="10000"/>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lgn="ctr">
              <a:defRPr/>
            </a:pPr>
            <a:r>
              <a:rPr lang="zh-CN" altLang="en-US" b="1" dirty="0">
                <a:solidFill>
                  <a:srgbClr val="C00000"/>
                </a:solidFill>
                <a:latin typeface="+mj-ea"/>
                <a:ea typeface="+mj-ea"/>
              </a:rPr>
              <a:t>头戴式</a:t>
            </a:r>
            <a:r>
              <a:rPr lang="zh-CN" altLang="en-US" b="1" dirty="0" smtClean="0">
                <a:solidFill>
                  <a:srgbClr val="C00000"/>
                </a:solidFill>
                <a:latin typeface="+mj-ea"/>
                <a:ea typeface="+mj-ea"/>
              </a:rPr>
              <a:t>显示设备</a:t>
            </a:r>
            <a:endParaRPr lang="en-US" altLang="zh-CN" b="1" dirty="0" smtClean="0">
              <a:solidFill>
                <a:srgbClr val="C00000"/>
              </a:solidFill>
              <a:latin typeface="+mj-ea"/>
              <a:ea typeface="+mj-ea"/>
            </a:endParaRPr>
          </a:p>
          <a:p>
            <a:pPr algn="ctr">
              <a:defRPr/>
            </a:pPr>
            <a:r>
              <a:rPr lang="en-US" altLang="zh-CN" b="1" dirty="0" smtClean="0">
                <a:solidFill>
                  <a:srgbClr val="C00000"/>
                </a:solidFill>
                <a:latin typeface="+mj-ea"/>
                <a:ea typeface="+mj-ea"/>
              </a:rPr>
              <a:t>HMD</a:t>
            </a:r>
            <a:endParaRPr lang="en-US" altLang="zh-CN" b="1" dirty="0">
              <a:solidFill>
                <a:srgbClr val="C00000"/>
              </a:solidFill>
              <a:latin typeface="+mj-ea"/>
              <a:ea typeface="+mj-ea"/>
            </a:endParaRPr>
          </a:p>
        </p:txBody>
      </p:sp>
      <p:sp>
        <p:nvSpPr>
          <p:cNvPr id="22" name="MH_SubTitle_2"/>
          <p:cNvSpPr txBox="1">
            <a:spLocks noChangeArrowheads="1"/>
          </p:cNvSpPr>
          <p:nvPr>
            <p:custDataLst>
              <p:tags r:id="rId14"/>
            </p:custDataLst>
          </p:nvPr>
        </p:nvSpPr>
        <p:spPr bwMode="auto">
          <a:xfrm>
            <a:off x="1089322" y="4220173"/>
            <a:ext cx="1797844" cy="3881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rmAutofit/>
          </a:bodyPr>
          <a:lstStyle>
            <a:defPPr>
              <a:defRPr lang="zh-CN"/>
            </a:defPPr>
            <a:lvl1pPr algn="r" eaLnBrk="1" hangingPunct="1">
              <a:defRPr>
                <a:solidFill>
                  <a:schemeClr val="tx1">
                    <a:lumMod val="50000"/>
                    <a:lumOff val="50000"/>
                  </a:schemeClr>
                </a:solidFill>
                <a:latin typeface="+mn-lt"/>
                <a:ea typeface="+mn-ea"/>
                <a:cs typeface="Arial" pitchFamily="34" charset="0"/>
              </a:defRPr>
            </a:lvl1pPr>
            <a:lvl2pPr>
              <a:defRPr>
                <a:latin typeface="Calibri" pitchFamily="34" charset="0"/>
                <a:ea typeface="+mn-ea"/>
                <a:cs typeface="Arial" pitchFamily="34" charset="0"/>
              </a:defRPr>
            </a:lvl2pPr>
            <a:lvl3pPr>
              <a:defRPr>
                <a:latin typeface="Calibri" pitchFamily="34" charset="0"/>
                <a:ea typeface="+mn-ea"/>
                <a:cs typeface="Arial" pitchFamily="34" charset="0"/>
              </a:defRPr>
            </a:lvl3pPr>
            <a:lvl4pPr>
              <a:defRPr>
                <a:latin typeface="Calibri" pitchFamily="34" charset="0"/>
                <a:ea typeface="+mn-ea"/>
                <a:cs typeface="Arial" pitchFamily="34" charset="0"/>
              </a:defRPr>
            </a:lvl4pPr>
            <a:lvl5pPr>
              <a:defRPr>
                <a:latin typeface="Calibri" pitchFamily="34" charset="0"/>
                <a:ea typeface="+mn-ea"/>
                <a:cs typeface="Arial" pitchFamily="34" charset="0"/>
              </a:defRPr>
            </a:lvl5pPr>
            <a:lvl6pPr>
              <a:defRPr>
                <a:latin typeface="Calibri" pitchFamily="34" charset="0"/>
                <a:ea typeface="+mn-ea"/>
                <a:cs typeface="Arial" pitchFamily="34" charset="0"/>
              </a:defRPr>
            </a:lvl6pPr>
            <a:lvl7pPr>
              <a:defRPr>
                <a:latin typeface="Calibri" pitchFamily="34" charset="0"/>
                <a:ea typeface="+mn-ea"/>
                <a:cs typeface="Arial" pitchFamily="34" charset="0"/>
              </a:defRPr>
            </a:lvl7pPr>
            <a:lvl8pPr>
              <a:defRPr>
                <a:latin typeface="Calibri" pitchFamily="34" charset="0"/>
                <a:ea typeface="+mn-ea"/>
                <a:cs typeface="Arial" pitchFamily="34" charset="0"/>
              </a:defRPr>
            </a:lvl8pPr>
            <a:lvl9pPr>
              <a:defRPr>
                <a:latin typeface="Calibri" pitchFamily="34" charset="0"/>
                <a:ea typeface="+mn-ea"/>
                <a:cs typeface="Arial" pitchFamily="34" charset="0"/>
              </a:defRPr>
            </a:lvl9pPr>
          </a:lstStyle>
          <a:p>
            <a:pPr algn="ctr" fontAlgn="base">
              <a:spcBef>
                <a:spcPct val="0"/>
              </a:spcBef>
              <a:spcAft>
                <a:spcPct val="0"/>
              </a:spcAft>
              <a:defRPr/>
            </a:pPr>
            <a:r>
              <a:rPr lang="zh-CN" altLang="en-US" b="1" dirty="0">
                <a:solidFill>
                  <a:srgbClr val="C00000"/>
                </a:solidFill>
                <a:latin typeface="+mj-ea"/>
                <a:ea typeface="+mj-ea"/>
              </a:rPr>
              <a:t>一套追踪系统</a:t>
            </a:r>
            <a:endParaRPr lang="en-US" altLang="zh-CN" b="1" dirty="0">
              <a:solidFill>
                <a:srgbClr val="C00000"/>
              </a:solidFill>
              <a:latin typeface="+mj-ea"/>
              <a:ea typeface="+mj-ea"/>
            </a:endParaRPr>
          </a:p>
        </p:txBody>
      </p:sp>
      <p:sp>
        <p:nvSpPr>
          <p:cNvPr id="2" name="文本框 1"/>
          <p:cNvSpPr txBox="1"/>
          <p:nvPr/>
        </p:nvSpPr>
        <p:spPr>
          <a:xfrm>
            <a:off x="5049277" y="2823588"/>
            <a:ext cx="1269242" cy="1212640"/>
          </a:xfrm>
          <a:prstGeom prst="rect">
            <a:avLst/>
          </a:prstGeom>
          <a:noFill/>
        </p:spPr>
        <p:txBody>
          <a:bodyPr wrap="square" rtlCol="0">
            <a:spAutoFit/>
          </a:bodyPr>
          <a:lstStyle/>
          <a:p>
            <a:pPr algn="ctr">
              <a:lnSpc>
                <a:spcPct val="130000"/>
              </a:lnSpc>
            </a:pPr>
            <a:r>
              <a:rPr lang="zh-CN" altLang="en-US" sz="2800" b="1" dirty="0" smtClean="0">
                <a:latin typeface="+mj-ea"/>
                <a:ea typeface="+mj-ea"/>
              </a:rPr>
              <a:t>设备</a:t>
            </a:r>
            <a:endParaRPr lang="en-US" altLang="zh-CN" sz="2800" b="1" dirty="0" smtClean="0">
              <a:latin typeface="+mj-ea"/>
              <a:ea typeface="+mj-ea"/>
            </a:endParaRPr>
          </a:p>
          <a:p>
            <a:pPr algn="ctr">
              <a:lnSpc>
                <a:spcPct val="130000"/>
              </a:lnSpc>
            </a:pPr>
            <a:r>
              <a:rPr lang="zh-CN" altLang="en-US" sz="2800" b="1" dirty="0" smtClean="0">
                <a:latin typeface="+mj-ea"/>
                <a:ea typeface="+mj-ea"/>
              </a:rPr>
              <a:t>硬件</a:t>
            </a:r>
          </a:p>
        </p:txBody>
      </p:sp>
      <p:pic>
        <p:nvPicPr>
          <p:cNvPr id="27" name="图片 26" descr="image8"/>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41416" y="2283620"/>
            <a:ext cx="850265" cy="859790"/>
          </a:xfrm>
          <a:prstGeom prst="rect">
            <a:avLst/>
          </a:prstGeom>
          <a:noFill/>
        </p:spPr>
      </p:pic>
      <p:pic>
        <p:nvPicPr>
          <p:cNvPr id="28" name="图片 27" descr="image9"/>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3605" y="2297685"/>
            <a:ext cx="850265" cy="859790"/>
          </a:xfrm>
          <a:prstGeom prst="rect">
            <a:avLst/>
          </a:prstGeom>
          <a:noFill/>
        </p:spPr>
      </p:pic>
      <p:pic>
        <p:nvPicPr>
          <p:cNvPr id="29" name="图片 28" descr="image1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23605" y="3660481"/>
            <a:ext cx="850265" cy="859790"/>
          </a:xfrm>
          <a:prstGeom prst="rect">
            <a:avLst/>
          </a:prstGeom>
          <a:noFill/>
        </p:spPr>
      </p:pic>
      <p:pic>
        <p:nvPicPr>
          <p:cNvPr id="30" name="图片 29"/>
          <p:cNvPicPr>
            <a:picLocks noChangeAspect="1"/>
          </p:cNvPicPr>
          <p:nvPr/>
        </p:nvPicPr>
        <p:blipFill rotWithShape="1">
          <a:blip r:embed="rId20"/>
          <a:srcRect l="552" t="54977" r="89959" b="27638"/>
          <a:stretch>
            <a:fillRect/>
          </a:stretch>
        </p:blipFill>
        <p:spPr>
          <a:xfrm>
            <a:off x="3547267" y="3712057"/>
            <a:ext cx="818866" cy="846161"/>
          </a:xfrm>
          <a:prstGeom prst="rect">
            <a:avLst/>
          </a:prstGeom>
        </p:spPr>
      </p:pic>
      <p:sp>
        <p:nvSpPr>
          <p:cNvPr id="31" name="矩形 30"/>
          <p:cNvSpPr/>
          <p:nvPr/>
        </p:nvSpPr>
        <p:spPr>
          <a:xfrm>
            <a:off x="7999666" y="861692"/>
            <a:ext cx="3821040" cy="1421928"/>
          </a:xfrm>
          <a:prstGeom prst="rect">
            <a:avLst/>
          </a:prstGeom>
        </p:spPr>
        <p:txBody>
          <a:bodyPr wrap="square">
            <a:spAutoFit/>
          </a:bodyPr>
          <a:lstStyle/>
          <a:p>
            <a:pPr algn="just">
              <a:lnSpc>
                <a:spcPct val="120000"/>
              </a:lnSpc>
            </a:pPr>
            <a:r>
              <a:rPr lang="zh-CN" altLang="en-US" dirty="0" smtClean="0">
                <a:solidFill>
                  <a:srgbClr val="000508"/>
                </a:solidFill>
                <a:latin typeface="+mj-ea"/>
                <a:ea typeface="+mj-ea"/>
                <a:cs typeface="Arial" pitchFamily="34" charset="0"/>
              </a:rPr>
              <a:t>为</a:t>
            </a:r>
            <a:r>
              <a:rPr lang="en-US" altLang="zh-CN" dirty="0">
                <a:solidFill>
                  <a:srgbClr val="000508"/>
                </a:solidFill>
                <a:latin typeface="+mj-ea"/>
                <a:ea typeface="+mj-ea"/>
                <a:cs typeface="Arial" pitchFamily="34" charset="0"/>
              </a:rPr>
              <a:t>HMD</a:t>
            </a:r>
            <a:r>
              <a:rPr lang="zh-CN" altLang="en-US" dirty="0">
                <a:solidFill>
                  <a:srgbClr val="000508"/>
                </a:solidFill>
                <a:latin typeface="+mj-ea"/>
                <a:ea typeface="+mj-ea"/>
                <a:cs typeface="Arial" pitchFamily="34" charset="0"/>
              </a:rPr>
              <a:t>提供各种功能保证的设备，如智能手机、</a:t>
            </a:r>
            <a:r>
              <a:rPr lang="en-US" altLang="zh-CN" dirty="0">
                <a:solidFill>
                  <a:srgbClr val="000508"/>
                </a:solidFill>
                <a:latin typeface="+mj-ea"/>
                <a:ea typeface="+mj-ea"/>
                <a:cs typeface="Arial" pitchFamily="34" charset="0"/>
              </a:rPr>
              <a:t>PC</a:t>
            </a:r>
            <a:r>
              <a:rPr lang="zh-CN" altLang="en-US" dirty="0" smtClean="0">
                <a:solidFill>
                  <a:srgbClr val="000508"/>
                </a:solidFill>
                <a:latin typeface="+mj-ea"/>
                <a:ea typeface="+mj-ea"/>
                <a:cs typeface="Arial" pitchFamily="34" charset="0"/>
              </a:rPr>
              <a:t>或视频游戏机。</a:t>
            </a:r>
            <a:r>
              <a:rPr lang="en-US" altLang="zh-CN" dirty="0" smtClean="0">
                <a:solidFill>
                  <a:srgbClr val="000508"/>
                </a:solidFill>
                <a:latin typeface="+mj-ea"/>
                <a:ea typeface="+mj-ea"/>
                <a:cs typeface="Arial" pitchFamily="34" charset="0"/>
              </a:rPr>
              <a:t>HMD</a:t>
            </a:r>
            <a:r>
              <a:rPr lang="zh-CN" altLang="en-US" dirty="0">
                <a:solidFill>
                  <a:srgbClr val="000508"/>
                </a:solidFill>
                <a:latin typeface="+mj-ea"/>
                <a:ea typeface="+mj-ea"/>
                <a:cs typeface="Arial" pitchFamily="34" charset="0"/>
              </a:rPr>
              <a:t>设备利用</a:t>
            </a:r>
            <a:r>
              <a:rPr lang="zh-CN" altLang="en-US" dirty="0" smtClean="0">
                <a:solidFill>
                  <a:srgbClr val="000508"/>
                </a:solidFill>
                <a:latin typeface="+mj-ea"/>
                <a:ea typeface="+mj-ea"/>
                <a:cs typeface="Arial" pitchFamily="34" charset="0"/>
              </a:rPr>
              <a:t>主机</a:t>
            </a:r>
            <a:r>
              <a:rPr lang="zh-CN" altLang="en-US" dirty="0">
                <a:solidFill>
                  <a:srgbClr val="000508"/>
                </a:solidFill>
                <a:latin typeface="+mj-ea"/>
                <a:ea typeface="+mj-ea"/>
                <a:cs typeface="Arial" pitchFamily="34" charset="0"/>
              </a:rPr>
              <a:t>系统的方式</a:t>
            </a:r>
            <a:r>
              <a:rPr lang="zh-CN" altLang="en-US" dirty="0" smtClean="0">
                <a:solidFill>
                  <a:srgbClr val="000508"/>
                </a:solidFill>
                <a:latin typeface="+mj-ea"/>
                <a:ea typeface="+mj-ea"/>
                <a:cs typeface="Arial" pitchFamily="34" charset="0"/>
              </a:rPr>
              <a:t>取决于</a:t>
            </a:r>
            <a:r>
              <a:rPr lang="en-US" altLang="zh-CN" dirty="0">
                <a:solidFill>
                  <a:srgbClr val="000508"/>
                </a:solidFill>
                <a:latin typeface="+mj-ea"/>
                <a:ea typeface="+mj-ea"/>
                <a:cs typeface="Arial" pitchFamily="34" charset="0"/>
              </a:rPr>
              <a:t>HMD</a:t>
            </a:r>
            <a:r>
              <a:rPr lang="zh-CN" altLang="en-US" dirty="0" smtClean="0">
                <a:solidFill>
                  <a:srgbClr val="000508"/>
                </a:solidFill>
                <a:latin typeface="+mj-ea"/>
                <a:ea typeface="+mj-ea"/>
                <a:cs typeface="Arial" pitchFamily="34" charset="0"/>
              </a:rPr>
              <a:t>设备</a:t>
            </a:r>
            <a:r>
              <a:rPr lang="zh-CN" altLang="en-US" dirty="0">
                <a:solidFill>
                  <a:srgbClr val="000508"/>
                </a:solidFill>
                <a:latin typeface="+mj-ea"/>
                <a:ea typeface="+mj-ea"/>
                <a:cs typeface="Arial" pitchFamily="34" charset="0"/>
              </a:rPr>
              <a:t>的智能化和自动化</a:t>
            </a:r>
            <a:r>
              <a:rPr lang="zh-CN" altLang="en-US" dirty="0" smtClean="0">
                <a:solidFill>
                  <a:srgbClr val="000508"/>
                </a:solidFill>
                <a:latin typeface="+mj-ea"/>
                <a:ea typeface="+mj-ea"/>
                <a:cs typeface="Arial" pitchFamily="34" charset="0"/>
              </a:rPr>
              <a:t>程度。</a:t>
            </a:r>
            <a:endParaRPr lang="zh-CN" altLang="en-US" dirty="0">
              <a:solidFill>
                <a:srgbClr val="000508"/>
              </a:solidFill>
              <a:latin typeface="+mj-ea"/>
              <a:ea typeface="+mj-ea"/>
              <a:cs typeface="Arial" pitchFamily="34" charset="0"/>
            </a:endParaRPr>
          </a:p>
        </p:txBody>
      </p:sp>
      <p:sp>
        <p:nvSpPr>
          <p:cNvPr id="32" name="矩形 31"/>
          <p:cNvSpPr/>
          <p:nvPr/>
        </p:nvSpPr>
        <p:spPr>
          <a:xfrm>
            <a:off x="406327" y="4608317"/>
            <a:ext cx="3404381" cy="1754326"/>
          </a:xfrm>
          <a:prstGeom prst="rect">
            <a:avLst/>
          </a:prstGeom>
        </p:spPr>
        <p:txBody>
          <a:bodyPr wrap="square">
            <a:spAutoFit/>
          </a:bodyPr>
          <a:lstStyle/>
          <a:p>
            <a:pPr algn="just" fontAlgn="base">
              <a:lnSpc>
                <a:spcPct val="120000"/>
              </a:lnSpc>
              <a:spcBef>
                <a:spcPct val="0"/>
              </a:spcBef>
              <a:spcAft>
                <a:spcPct val="0"/>
              </a:spcAft>
              <a:defRPr/>
            </a:pPr>
            <a:r>
              <a:rPr lang="zh-CN" altLang="en-US" dirty="0" smtClean="0">
                <a:solidFill>
                  <a:srgbClr val="000508"/>
                </a:solidFill>
                <a:latin typeface="+mj-ea"/>
                <a:ea typeface="+mj-ea"/>
                <a:cs typeface="Arial" pitchFamily="34" charset="0"/>
              </a:rPr>
              <a:t>可</a:t>
            </a:r>
            <a:r>
              <a:rPr lang="zh-CN" altLang="en-US" dirty="0">
                <a:solidFill>
                  <a:srgbClr val="000508"/>
                </a:solidFill>
                <a:latin typeface="+mj-ea"/>
                <a:ea typeface="+mj-ea"/>
                <a:cs typeface="Arial" pitchFamily="34" charset="0"/>
              </a:rPr>
              <a:t>被整合到</a:t>
            </a:r>
            <a:r>
              <a:rPr lang="en-US" altLang="zh-CN" dirty="0">
                <a:solidFill>
                  <a:srgbClr val="000508"/>
                </a:solidFill>
                <a:latin typeface="+mj-ea"/>
                <a:ea typeface="+mj-ea"/>
                <a:cs typeface="Arial" pitchFamily="34" charset="0"/>
              </a:rPr>
              <a:t>HMD</a:t>
            </a:r>
            <a:r>
              <a:rPr lang="zh-CN" altLang="en-US" dirty="0">
                <a:solidFill>
                  <a:srgbClr val="000508"/>
                </a:solidFill>
                <a:latin typeface="+mj-ea"/>
                <a:ea typeface="+mj-ea"/>
                <a:cs typeface="Arial" pitchFamily="34" charset="0"/>
              </a:rPr>
              <a:t>设备中，或作为</a:t>
            </a:r>
            <a:r>
              <a:rPr lang="en-US" altLang="zh-CN" dirty="0">
                <a:solidFill>
                  <a:srgbClr val="000508"/>
                </a:solidFill>
                <a:latin typeface="+mj-ea"/>
                <a:ea typeface="+mj-ea"/>
                <a:cs typeface="Arial" pitchFamily="34" charset="0"/>
              </a:rPr>
              <a:t>HMD</a:t>
            </a:r>
            <a:r>
              <a:rPr lang="zh-CN" altLang="en-US" dirty="0">
                <a:solidFill>
                  <a:srgbClr val="000508"/>
                </a:solidFill>
                <a:latin typeface="+mj-ea"/>
                <a:ea typeface="+mj-ea"/>
                <a:cs typeface="Arial" pitchFamily="34" charset="0"/>
              </a:rPr>
              <a:t>设备的</a:t>
            </a:r>
            <a:r>
              <a:rPr lang="zh-CN" altLang="en-US" dirty="0" smtClean="0">
                <a:solidFill>
                  <a:srgbClr val="000508"/>
                </a:solidFill>
                <a:latin typeface="+mj-ea"/>
                <a:ea typeface="+mj-ea"/>
                <a:cs typeface="Arial" pitchFamily="34" charset="0"/>
              </a:rPr>
              <a:t>外设</a:t>
            </a:r>
            <a:r>
              <a:rPr lang="zh-CN" altLang="en-US" dirty="0">
                <a:solidFill>
                  <a:srgbClr val="000508"/>
                </a:solidFill>
                <a:latin typeface="+mj-ea"/>
                <a:ea typeface="+mj-ea"/>
                <a:cs typeface="Arial" pitchFamily="34" charset="0"/>
              </a:rPr>
              <a:t>，</a:t>
            </a:r>
            <a:r>
              <a:rPr lang="zh-CN" altLang="en-US" dirty="0" smtClean="0">
                <a:solidFill>
                  <a:srgbClr val="000508"/>
                </a:solidFill>
                <a:latin typeface="+mj-ea"/>
                <a:ea typeface="+mj-ea"/>
                <a:cs typeface="Arial" pitchFamily="34" charset="0"/>
              </a:rPr>
              <a:t>通过</a:t>
            </a:r>
            <a:r>
              <a:rPr lang="zh-CN" altLang="en-US" dirty="0">
                <a:solidFill>
                  <a:srgbClr val="000508"/>
                </a:solidFill>
                <a:latin typeface="+mj-ea"/>
                <a:ea typeface="+mj-ea"/>
                <a:cs typeface="Arial" pitchFamily="34" charset="0"/>
              </a:rPr>
              <a:t>捕捉用户的运动来创建一</a:t>
            </a:r>
            <a:r>
              <a:rPr lang="zh-CN" altLang="en-US" dirty="0" smtClean="0">
                <a:solidFill>
                  <a:srgbClr val="000508"/>
                </a:solidFill>
                <a:latin typeface="+mj-ea"/>
                <a:ea typeface="+mj-ea"/>
                <a:cs typeface="Arial" pitchFamily="34" charset="0"/>
              </a:rPr>
              <a:t>种沉浸</a:t>
            </a:r>
            <a:r>
              <a:rPr lang="zh-CN" altLang="en-US" dirty="0">
                <a:solidFill>
                  <a:srgbClr val="000508"/>
                </a:solidFill>
                <a:latin typeface="+mj-ea"/>
                <a:ea typeface="+mj-ea"/>
                <a:cs typeface="Arial" pitchFamily="34" charset="0"/>
              </a:rPr>
              <a:t>式</a:t>
            </a:r>
            <a:r>
              <a:rPr lang="en-US" altLang="zh-CN" dirty="0">
                <a:solidFill>
                  <a:srgbClr val="000508"/>
                </a:solidFill>
                <a:latin typeface="+mj-ea"/>
                <a:ea typeface="+mj-ea"/>
                <a:cs typeface="Arial" pitchFamily="34" charset="0"/>
              </a:rPr>
              <a:t>VR/AR</a:t>
            </a:r>
            <a:r>
              <a:rPr lang="zh-CN" altLang="en-US" dirty="0">
                <a:solidFill>
                  <a:srgbClr val="000508"/>
                </a:solidFill>
                <a:latin typeface="+mj-ea"/>
                <a:ea typeface="+mj-ea"/>
                <a:cs typeface="Arial" pitchFamily="34" charset="0"/>
              </a:rPr>
              <a:t>体验，然后将信息返回给</a:t>
            </a:r>
            <a:r>
              <a:rPr lang="en-US" altLang="zh-CN" dirty="0">
                <a:solidFill>
                  <a:srgbClr val="000508"/>
                </a:solidFill>
                <a:latin typeface="+mj-ea"/>
                <a:ea typeface="+mj-ea"/>
                <a:cs typeface="Arial" pitchFamily="34" charset="0"/>
              </a:rPr>
              <a:t>HMD</a:t>
            </a:r>
            <a:r>
              <a:rPr lang="zh-CN" altLang="en-US" dirty="0">
                <a:solidFill>
                  <a:srgbClr val="000508"/>
                </a:solidFill>
                <a:latin typeface="+mj-ea"/>
                <a:ea typeface="+mj-ea"/>
                <a:cs typeface="Arial" pitchFamily="34" charset="0"/>
              </a:rPr>
              <a:t>设备。</a:t>
            </a:r>
          </a:p>
        </p:txBody>
      </p:sp>
      <p:sp>
        <p:nvSpPr>
          <p:cNvPr id="33" name="矩形 32"/>
          <p:cNvSpPr/>
          <p:nvPr/>
        </p:nvSpPr>
        <p:spPr>
          <a:xfrm>
            <a:off x="8236243" y="4812291"/>
            <a:ext cx="3347886" cy="1061381"/>
          </a:xfrm>
          <a:prstGeom prst="rect">
            <a:avLst/>
          </a:prstGeom>
        </p:spPr>
        <p:txBody>
          <a:bodyPr wrap="square">
            <a:spAutoFit/>
          </a:bodyPr>
          <a:lstStyle/>
          <a:p>
            <a:pPr algn="just">
              <a:lnSpc>
                <a:spcPct val="120000"/>
              </a:lnSpc>
            </a:pPr>
            <a:r>
              <a:rPr lang="zh-CN" altLang="en-US" dirty="0">
                <a:solidFill>
                  <a:srgbClr val="000508"/>
                </a:solidFill>
                <a:latin typeface="+mj-ea"/>
                <a:ea typeface="+mj-ea"/>
                <a:cs typeface="Arial" pitchFamily="34" charset="0"/>
              </a:rPr>
              <a:t>控制器是一款单独的设备，通常</a:t>
            </a:r>
            <a:r>
              <a:rPr lang="zh-CN" altLang="en-US" dirty="0" smtClean="0">
                <a:solidFill>
                  <a:srgbClr val="000508"/>
                </a:solidFill>
                <a:latin typeface="+mj-ea"/>
                <a:ea typeface="+mj-ea"/>
                <a:cs typeface="Arial" pitchFamily="34" charset="0"/>
              </a:rPr>
              <a:t>是一</a:t>
            </a:r>
            <a:r>
              <a:rPr lang="zh-CN" altLang="en-US" dirty="0">
                <a:solidFill>
                  <a:srgbClr val="000508"/>
                </a:solidFill>
                <a:latin typeface="+mj-ea"/>
                <a:ea typeface="+mj-ea"/>
                <a:cs typeface="Arial" pitchFamily="34" charset="0"/>
              </a:rPr>
              <a:t>款手持设备，允许用户追踪</a:t>
            </a:r>
            <a:r>
              <a:rPr lang="zh-CN" altLang="en-US" dirty="0" smtClean="0">
                <a:solidFill>
                  <a:srgbClr val="000508"/>
                </a:solidFill>
                <a:latin typeface="+mj-ea"/>
                <a:ea typeface="+mj-ea"/>
                <a:cs typeface="Arial" pitchFamily="34" charset="0"/>
              </a:rPr>
              <a:t>自己的</a:t>
            </a:r>
            <a:r>
              <a:rPr lang="zh-CN" altLang="en-US" dirty="0">
                <a:solidFill>
                  <a:srgbClr val="000508"/>
                </a:solidFill>
                <a:latin typeface="+mj-ea"/>
                <a:ea typeface="+mj-ea"/>
                <a:cs typeface="Arial" pitchFamily="34" charset="0"/>
              </a:rPr>
              <a:t>动作或</a:t>
            </a:r>
            <a:r>
              <a:rPr lang="zh-CN" altLang="en-US" dirty="0" smtClean="0">
                <a:solidFill>
                  <a:srgbClr val="000508"/>
                </a:solidFill>
                <a:latin typeface="+mj-ea"/>
                <a:ea typeface="+mj-ea"/>
                <a:cs typeface="Arial" pitchFamily="34" charset="0"/>
              </a:rPr>
              <a:t>手势。</a:t>
            </a:r>
            <a:endParaRPr lang="zh-CN" altLang="en-US" dirty="0">
              <a:solidFill>
                <a:srgbClr val="000508"/>
              </a:solidFill>
              <a:latin typeface="+mj-ea"/>
              <a:ea typeface="+mj-ea"/>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5326" y="596496"/>
            <a:ext cx="9657805" cy="1280160"/>
          </a:xfrm>
          <a:prstGeom prst="rect">
            <a:avLst/>
          </a:prstGeom>
          <a:noFill/>
        </p:spPr>
        <p:txBody>
          <a:bodyPr wrap="square" rtlCol="0" anchor="t">
            <a:spAutoFit/>
          </a:bodyPr>
          <a:lstStyle/>
          <a:p>
            <a:pPr>
              <a:lnSpc>
                <a:spcPct val="130000"/>
              </a:lnSpc>
            </a:pPr>
            <a:r>
              <a:rPr lang="zh-CN" altLang="en-US" sz="2000" kern="100" dirty="0" smtClean="0">
                <a:solidFill>
                  <a:schemeClr val="tx1">
                    <a:lumMod val="50000"/>
                  </a:schemeClr>
                </a:solidFill>
                <a:latin typeface="+mj-ea"/>
                <a:ea typeface="+mj-ea"/>
                <a:cs typeface="Times New Roman" pitchFamily="18" charset="0"/>
              </a:rPr>
              <a:t>随着</a:t>
            </a:r>
            <a:r>
              <a:rPr lang="zh-CN" altLang="en-US" sz="2000" kern="100" dirty="0">
                <a:solidFill>
                  <a:srgbClr val="C00000"/>
                </a:solidFill>
                <a:latin typeface="+mj-ea"/>
                <a:ea typeface="+mj-ea"/>
                <a:cs typeface="Times New Roman" pitchFamily="18" charset="0"/>
              </a:rPr>
              <a:t>智能穿戴设备</a:t>
            </a:r>
            <a:r>
              <a:rPr lang="zh-CN" altLang="en-US" sz="2000" kern="100" dirty="0">
                <a:solidFill>
                  <a:schemeClr val="tx1">
                    <a:lumMod val="50000"/>
                  </a:schemeClr>
                </a:solidFill>
                <a:latin typeface="+mj-ea"/>
                <a:ea typeface="+mj-ea"/>
                <a:cs typeface="Times New Roman" pitchFamily="18" charset="0"/>
              </a:rPr>
              <a:t>的兴起</a:t>
            </a:r>
            <a:r>
              <a:rPr lang="zh-CN" altLang="en-US" sz="2000" kern="100" dirty="0" smtClean="0">
                <a:solidFill>
                  <a:schemeClr val="tx1">
                    <a:lumMod val="50000"/>
                  </a:schemeClr>
                </a:solidFill>
                <a:latin typeface="+mj-ea"/>
                <a:ea typeface="+mj-ea"/>
                <a:cs typeface="Times New Roman" pitchFamily="18" charset="0"/>
              </a:rPr>
              <a:t>，</a:t>
            </a:r>
            <a:r>
              <a:rPr lang="zh-CN" altLang="en-US" sz="2000" kern="100" dirty="0" smtClean="0">
                <a:solidFill>
                  <a:srgbClr val="C00000"/>
                </a:solidFill>
                <a:latin typeface="+mj-ea"/>
                <a:ea typeface="+mj-ea"/>
                <a:cs typeface="Times New Roman" pitchFamily="18" charset="0"/>
              </a:rPr>
              <a:t>互联网</a:t>
            </a:r>
            <a:r>
              <a:rPr lang="en-US" altLang="zh-CN" sz="2000" kern="100" dirty="0">
                <a:solidFill>
                  <a:srgbClr val="C00000"/>
                </a:solidFill>
                <a:latin typeface="+mj-ea"/>
                <a:ea typeface="+mj-ea"/>
                <a:cs typeface="Times New Roman" pitchFamily="18" charset="0"/>
              </a:rPr>
              <a:t>+</a:t>
            </a:r>
            <a:r>
              <a:rPr lang="zh-CN" altLang="en-US" sz="2000" kern="100" dirty="0">
                <a:solidFill>
                  <a:srgbClr val="C00000"/>
                </a:solidFill>
                <a:latin typeface="+mj-ea"/>
                <a:ea typeface="+mj-ea"/>
                <a:cs typeface="Times New Roman" pitchFamily="18" charset="0"/>
              </a:rPr>
              <a:t>硬件</a:t>
            </a:r>
            <a:r>
              <a:rPr lang="zh-CN" altLang="en-US" sz="2000" kern="100" dirty="0">
                <a:solidFill>
                  <a:schemeClr val="tx1">
                    <a:lumMod val="50000"/>
                  </a:schemeClr>
                </a:solidFill>
                <a:latin typeface="+mj-ea"/>
                <a:ea typeface="+mj-ea"/>
                <a:cs typeface="Times New Roman" pitchFamily="18" charset="0"/>
              </a:rPr>
              <a:t>的概念已经</a:t>
            </a:r>
            <a:r>
              <a:rPr lang="zh-CN" altLang="en-US" sz="2000" kern="100" dirty="0" smtClean="0">
                <a:solidFill>
                  <a:schemeClr val="tx1">
                    <a:lumMod val="50000"/>
                  </a:schemeClr>
                </a:solidFill>
                <a:latin typeface="+mj-ea"/>
                <a:ea typeface="+mj-ea"/>
                <a:cs typeface="Times New Roman" pitchFamily="18" charset="0"/>
              </a:rPr>
              <a:t>深入</a:t>
            </a:r>
            <a:r>
              <a:rPr lang="zh-CN" altLang="en-US" sz="2000" kern="100" dirty="0">
                <a:solidFill>
                  <a:schemeClr val="tx1">
                    <a:lumMod val="50000"/>
                  </a:schemeClr>
                </a:solidFill>
                <a:latin typeface="+mj-ea"/>
                <a:ea typeface="+mj-ea"/>
                <a:cs typeface="Times New Roman" pitchFamily="18" charset="0"/>
              </a:rPr>
              <a:t>到</a:t>
            </a:r>
            <a:r>
              <a:rPr lang="zh-CN" altLang="en-US" sz="2000" kern="100" dirty="0" smtClean="0">
                <a:solidFill>
                  <a:schemeClr val="tx1">
                    <a:lumMod val="50000"/>
                  </a:schemeClr>
                </a:solidFill>
                <a:latin typeface="+mj-ea"/>
                <a:ea typeface="+mj-ea"/>
                <a:cs typeface="Times New Roman" pitchFamily="18" charset="0"/>
              </a:rPr>
              <a:t>了</a:t>
            </a:r>
            <a:r>
              <a:rPr lang="zh-CN" altLang="en-US" sz="2000" kern="100" dirty="0">
                <a:solidFill>
                  <a:schemeClr val="tx1">
                    <a:lumMod val="50000"/>
                  </a:schemeClr>
                </a:solidFill>
                <a:latin typeface="+mj-ea"/>
                <a:ea typeface="+mj-ea"/>
                <a:cs typeface="Times New Roman" pitchFamily="18" charset="0"/>
              </a:rPr>
              <a:t>大家的心中，那么下一个引爆互联网的热点又将是什么？某研究机构近日发布报告，对2016年10大科技趋势进行预测，</a:t>
            </a:r>
            <a:r>
              <a:rPr lang="en-US" altLang="zh-CN" sz="2000" kern="100" dirty="0">
                <a:solidFill>
                  <a:srgbClr val="C00000"/>
                </a:solidFill>
                <a:latin typeface="+mj-ea"/>
                <a:ea typeface="+mj-ea"/>
                <a:cs typeface="Times New Roman" pitchFamily="18" charset="0"/>
              </a:rPr>
              <a:t>VR</a:t>
            </a:r>
            <a:r>
              <a:rPr lang="zh-CN" altLang="en-US" sz="2000" kern="100" dirty="0">
                <a:solidFill>
                  <a:srgbClr val="C00000"/>
                </a:solidFill>
                <a:latin typeface="+mj-ea"/>
                <a:ea typeface="+mj-ea"/>
                <a:cs typeface="Times New Roman" pitchFamily="18" charset="0"/>
              </a:rPr>
              <a:t>被置于榜首</a:t>
            </a:r>
            <a:r>
              <a:rPr lang="zh-CN" altLang="en-US" sz="2000" kern="100" dirty="0">
                <a:solidFill>
                  <a:schemeClr val="tx1">
                    <a:lumMod val="50000"/>
                  </a:schemeClr>
                </a:solidFill>
                <a:latin typeface="+mj-ea"/>
                <a:ea typeface="+mj-ea"/>
                <a:cs typeface="Times New Roman" pitchFamily="18" charset="0"/>
              </a:rPr>
              <a:t>。</a:t>
            </a:r>
          </a:p>
        </p:txBody>
      </p:sp>
      <p:sp>
        <p:nvSpPr>
          <p:cNvPr id="3" name="矩形 2"/>
          <p:cNvSpPr/>
          <p:nvPr/>
        </p:nvSpPr>
        <p:spPr>
          <a:xfrm>
            <a:off x="1177835" y="524609"/>
            <a:ext cx="9725296" cy="1436436"/>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332"/>
          <a:stretch>
            <a:fillRect/>
          </a:stretch>
        </p:blipFill>
        <p:spPr>
          <a:xfrm>
            <a:off x="7467883" y="3115128"/>
            <a:ext cx="3908323" cy="2569848"/>
          </a:xfrm>
          <a:prstGeom prst="rect">
            <a:avLst/>
          </a:prstGeom>
        </p:spPr>
      </p:pic>
      <p:pic>
        <p:nvPicPr>
          <p:cNvPr id="5" name="图片 4"/>
          <p:cNvPicPr>
            <a:picLocks noChangeAspect="1"/>
          </p:cNvPicPr>
          <p:nvPr/>
        </p:nvPicPr>
        <p:blipFill rotWithShape="1">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t="15717" b="5631"/>
          <a:stretch>
            <a:fillRect/>
          </a:stretch>
        </p:blipFill>
        <p:spPr>
          <a:xfrm>
            <a:off x="1245326" y="2425148"/>
            <a:ext cx="3890004" cy="1719471"/>
          </a:xfrm>
          <a:prstGeom prst="rect">
            <a:avLst/>
          </a:prstGeom>
        </p:spPr>
      </p:pic>
      <p:pic>
        <p:nvPicPr>
          <p:cNvPr id="6" name="图片 5"/>
          <p:cNvPicPr>
            <a:picLocks noChangeAspect="1"/>
          </p:cNvPicPr>
          <p:nvPr/>
        </p:nvPicPr>
        <p:blipFill>
          <a:blip r:embed="rId4">
            <a:clrChange>
              <a:clrFrom>
                <a:srgbClr val="ECF3FD">
                  <a:alpha val="100000"/>
                </a:srgbClr>
              </a:clrFrom>
              <a:clrTo>
                <a:srgbClr val="ECF3FD">
                  <a:alpha val="100000"/>
                  <a:alpha val="0"/>
                </a:srgbClr>
              </a:clrTo>
            </a:clrChange>
            <a:extLst>
              <a:ext uri="{28A0092B-C50C-407E-A947-70E740481C1C}">
                <a14:useLocalDpi xmlns:a14="http://schemas.microsoft.com/office/drawing/2010/main" val="0"/>
              </a:ext>
            </a:extLst>
          </a:blip>
          <a:stretch>
            <a:fillRect/>
          </a:stretch>
        </p:blipFill>
        <p:spPr>
          <a:xfrm>
            <a:off x="1245327" y="4298682"/>
            <a:ext cx="3890004" cy="2114748"/>
          </a:xfrm>
          <a:prstGeom prst="rect">
            <a:avLst/>
          </a:prstGeom>
        </p:spPr>
      </p:pic>
      <p:pic>
        <p:nvPicPr>
          <p:cNvPr id="7" name="图片 6"/>
          <p:cNvPicPr>
            <a:picLocks noChangeAspect="1"/>
          </p:cNvPicPr>
          <p:nvPr/>
        </p:nvPicPr>
        <p:blipFill>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flipV="1">
            <a:off x="5521325" y="3907790"/>
            <a:ext cx="1591310" cy="103441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占位符 4"/>
          <p:cNvSpPr txBox="1"/>
          <p:nvPr>
            <p:custDataLst>
              <p:tags r:id="rId2"/>
            </p:custDataLst>
          </p:nvPr>
        </p:nvSpPr>
        <p:spPr bwMode="auto">
          <a:xfrm>
            <a:off x="4595813" y="1447800"/>
            <a:ext cx="29908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685800" indent="-22860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spcBef>
                <a:spcPct val="0"/>
              </a:spcBef>
              <a:buFont typeface="Arial" pitchFamily="34" charset="0"/>
              <a:buNone/>
              <a:defRPr/>
            </a:pPr>
            <a:r>
              <a:rPr lang="en-US" altLang="zh-CN" sz="49600" dirty="0" smtClean="0">
                <a:solidFill>
                  <a:srgbClr val="0070C0"/>
                </a:solidFill>
                <a:latin typeface="Bell MT" pitchFamily="18" charset="0"/>
              </a:rPr>
              <a:t>3</a:t>
            </a:r>
            <a:endParaRPr lang="zh-CN" altLang="en-US" sz="49600" dirty="0">
              <a:solidFill>
                <a:srgbClr val="0070C0"/>
              </a:solidFill>
              <a:latin typeface="Bell MT" pitchFamily="18" charset="0"/>
            </a:endParaRPr>
          </a:p>
        </p:txBody>
      </p:sp>
      <p:sp>
        <p:nvSpPr>
          <p:cNvPr id="5" name="标题 5"/>
          <p:cNvSpPr txBox="1"/>
          <p:nvPr>
            <p:custDataLst>
              <p:tags r:id="rId3"/>
            </p:custDataLst>
          </p:nvPr>
        </p:nvSpPr>
        <p:spPr>
          <a:xfrm>
            <a:off x="3482975" y="3289893"/>
            <a:ext cx="5216525" cy="760412"/>
          </a:xfrm>
          <a:prstGeom prst="rect">
            <a:avLst/>
          </a:prstGeom>
          <a:solidFill>
            <a:srgbClr val="FFFFFF">
              <a:alpha val="8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sz="4400" kern="0" dirty="0">
                <a:solidFill>
                  <a:srgbClr val="000000"/>
                </a:solidFill>
                <a:latin typeface="微软雅黑" pitchFamily="34" charset="-122"/>
                <a:ea typeface="微软雅黑" pitchFamily="34" charset="-122"/>
              </a:rPr>
              <a:t>VR</a:t>
            </a:r>
            <a:r>
              <a:rPr lang="zh-CN" altLang="en-US" sz="4400" kern="0" dirty="0" smtClean="0">
                <a:solidFill>
                  <a:srgbClr val="000000"/>
                </a:solidFill>
                <a:latin typeface="微软雅黑" pitchFamily="34" charset="-122"/>
                <a:ea typeface="微软雅黑" pitchFamily="34" charset="-122"/>
              </a:rPr>
              <a:t>应用场景</a:t>
            </a:r>
            <a:endParaRPr lang="zh-CN" altLang="en-US" sz="4400" kern="0" dirty="0">
              <a:solidFill>
                <a:srgbClr val="000000"/>
              </a:solidFill>
              <a:latin typeface="微软雅黑" pitchFamily="34" charset="-122"/>
              <a:ea typeface="微软雅黑" pitchFamily="34" charset="-122"/>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2881" y="0"/>
            <a:ext cx="5649118" cy="670120"/>
          </a:xfrm>
          <a:prstGeom prst="rect">
            <a:avLst/>
          </a:prstGeom>
          <a:noFill/>
        </p:spPr>
        <p:txBody>
          <a:bodyPr wrap="square" rtlCol="0">
            <a:spAutoFit/>
          </a:bodyPr>
          <a:lstStyle/>
          <a:p>
            <a:pPr>
              <a:lnSpc>
                <a:spcPct val="130000"/>
              </a:lnSpc>
            </a:pPr>
            <a:r>
              <a:rPr lang="zh-CN" altLang="en-US" sz="3200" b="1" dirty="0">
                <a:solidFill>
                  <a:srgbClr val="0070C0"/>
                </a:solidFill>
                <a:latin typeface="+mj-ea"/>
                <a:ea typeface="+mj-ea"/>
              </a:rPr>
              <a:t>涉足</a:t>
            </a:r>
            <a:r>
              <a:rPr lang="en-US" altLang="zh-CN" sz="3200" b="1" dirty="0">
                <a:solidFill>
                  <a:srgbClr val="0070C0"/>
                </a:solidFill>
                <a:latin typeface="+mj-ea"/>
                <a:ea typeface="+mj-ea"/>
              </a:rPr>
              <a:t>VR</a:t>
            </a:r>
            <a:r>
              <a:rPr lang="zh-CN" altLang="en-US" sz="3200" b="1" dirty="0">
                <a:solidFill>
                  <a:srgbClr val="0070C0"/>
                </a:solidFill>
                <a:latin typeface="+mj-ea"/>
                <a:ea typeface="+mj-ea"/>
              </a:rPr>
              <a:t>领域的主流科技企业</a:t>
            </a:r>
            <a:endParaRPr lang="zh-CN" altLang="en-US" sz="3200" b="1" dirty="0" smtClean="0">
              <a:solidFill>
                <a:srgbClr val="0070C0"/>
              </a:solidFill>
              <a:latin typeface="+mj-ea"/>
              <a:ea typeface="+mj-ea"/>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255"/>
          <a:stretch>
            <a:fillRect/>
          </a:stretch>
        </p:blipFill>
        <p:spPr>
          <a:xfrm>
            <a:off x="2779522" y="1132762"/>
            <a:ext cx="6407073" cy="506086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主流</a:t>
            </a:r>
            <a:r>
              <a:rPr lang="zh-CN" altLang="en-US" sz="3200" b="1" dirty="0">
                <a:solidFill>
                  <a:srgbClr val="0070C0"/>
                </a:solidFill>
                <a:latin typeface="+mj-ea"/>
                <a:ea typeface="+mj-ea"/>
              </a:rPr>
              <a:t>科技</a:t>
            </a:r>
            <a:r>
              <a:rPr lang="zh-CN" altLang="en-US" sz="3200" b="1" dirty="0" smtClean="0">
                <a:solidFill>
                  <a:srgbClr val="0070C0"/>
                </a:solidFill>
                <a:latin typeface="+mj-ea"/>
                <a:ea typeface="+mj-ea"/>
              </a:rPr>
              <a:t>公司</a:t>
            </a: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业务开展</a:t>
            </a:r>
            <a:r>
              <a:rPr lang="zh-CN" altLang="en-US" sz="3200" b="1" dirty="0">
                <a:solidFill>
                  <a:srgbClr val="0070C0"/>
                </a:solidFill>
                <a:latin typeface="+mj-ea"/>
                <a:ea typeface="+mj-ea"/>
              </a:rPr>
              <a:t>状况</a:t>
            </a:r>
            <a:endParaRPr lang="zh-CN" altLang="en-US" sz="3200" b="1" dirty="0" smtClean="0">
              <a:solidFill>
                <a:srgbClr val="0070C0"/>
              </a:solidFill>
              <a:latin typeface="+mj-ea"/>
              <a:ea typeface="+mj-ea"/>
            </a:endParaRPr>
          </a:p>
        </p:txBody>
      </p:sp>
      <p:sp>
        <p:nvSpPr>
          <p:cNvPr id="5" name="MH_Other_1"/>
          <p:cNvSpPr/>
          <p:nvPr>
            <p:custDataLst>
              <p:tags r:id="rId1"/>
            </p:custDataLst>
          </p:nvPr>
        </p:nvSpPr>
        <p:spPr>
          <a:xfrm>
            <a:off x="4958640" y="2624477"/>
            <a:ext cx="2273300" cy="1958975"/>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6" name="MH_Other_2"/>
          <p:cNvSpPr/>
          <p:nvPr>
            <p:custDataLst>
              <p:tags r:id="rId2"/>
            </p:custDataLst>
          </p:nvPr>
        </p:nvSpPr>
        <p:spPr>
          <a:xfrm>
            <a:off x="5330115" y="2837202"/>
            <a:ext cx="1531938" cy="15335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333333"/>
              </a:solidFill>
              <a:latin typeface="+mj-ea"/>
              <a:ea typeface="+mj-ea"/>
            </a:endParaRPr>
          </a:p>
        </p:txBody>
      </p:sp>
      <p:sp>
        <p:nvSpPr>
          <p:cNvPr id="7" name="MH_Other_3"/>
          <p:cNvSpPr/>
          <p:nvPr>
            <p:custDataLst>
              <p:tags r:id="rId3"/>
            </p:custDataLst>
          </p:nvPr>
        </p:nvSpPr>
        <p:spPr>
          <a:xfrm>
            <a:off x="5465053" y="1952963"/>
            <a:ext cx="1262062" cy="609600"/>
          </a:xfrm>
          <a:prstGeom prst="triangle">
            <a:avLst/>
          </a:prstGeom>
          <a:solidFill>
            <a:srgbClr val="0157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8" name="MH_Other_4"/>
          <p:cNvSpPr/>
          <p:nvPr>
            <p:custDataLst>
              <p:tags r:id="rId4"/>
            </p:custDataLst>
          </p:nvPr>
        </p:nvSpPr>
        <p:spPr>
          <a:xfrm>
            <a:off x="5804778" y="1892639"/>
            <a:ext cx="582612" cy="582613"/>
          </a:xfrm>
          <a:prstGeom prst="ellipse">
            <a:avLst/>
          </a:prstGeom>
          <a:solidFill>
            <a:srgbClr val="FFFFFF"/>
          </a:solidFill>
          <a:ln w="19050">
            <a:solidFill>
              <a:srgbClr val="01577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0" name="MH_SubTitle_1"/>
          <p:cNvSpPr txBox="1"/>
          <p:nvPr>
            <p:custDataLst>
              <p:tags r:id="rId5"/>
            </p:custDataLst>
          </p:nvPr>
        </p:nvSpPr>
        <p:spPr>
          <a:xfrm>
            <a:off x="4014749" y="820347"/>
            <a:ext cx="4326665" cy="1034305"/>
          </a:xfrm>
          <a:prstGeom prst="rect">
            <a:avLst/>
          </a:prstGeom>
          <a:noFill/>
        </p:spPr>
        <p:txBody>
          <a:bodyPr anchor="ctr">
            <a:noAutofit/>
          </a:bodyPr>
          <a:lstStyle>
            <a:defPPr>
              <a:defRPr lang="zh-CN"/>
            </a:defPPr>
            <a:lvl1pPr>
              <a:lnSpc>
                <a:spcPct val="130000"/>
              </a:lnSpc>
              <a:defRPr sz="1200"/>
            </a:lvl1pPr>
          </a:lstStyle>
          <a:p>
            <a:pPr algn="ctr">
              <a:lnSpc>
                <a:spcPct val="150000"/>
              </a:lnSpc>
              <a:defRPr/>
            </a:pPr>
            <a:r>
              <a:rPr lang="zh-CN" altLang="en-US" sz="1400" b="1" dirty="0">
                <a:solidFill>
                  <a:srgbClr val="000508"/>
                </a:solidFill>
                <a:latin typeface="+mj-ea"/>
                <a:ea typeface="+mj-ea"/>
              </a:rPr>
              <a:t>谷歌</a:t>
            </a:r>
            <a:r>
              <a:rPr lang="en-US" altLang="zh-CN" sz="1400" b="1" dirty="0">
                <a:solidFill>
                  <a:srgbClr val="000508"/>
                </a:solidFill>
                <a:latin typeface="+mj-ea"/>
                <a:ea typeface="+mj-ea"/>
              </a:rPr>
              <a:t>2013</a:t>
            </a:r>
            <a:r>
              <a:rPr lang="zh-CN" altLang="en-US" sz="1400" b="1" dirty="0">
                <a:solidFill>
                  <a:srgbClr val="000508"/>
                </a:solidFill>
                <a:latin typeface="+mj-ea"/>
                <a:ea typeface="+mj-ea"/>
              </a:rPr>
              <a:t>年推出了</a:t>
            </a:r>
            <a:r>
              <a:rPr lang="en-US" altLang="zh-CN" sz="1400" b="1" dirty="0">
                <a:solidFill>
                  <a:srgbClr val="000508"/>
                </a:solidFill>
                <a:latin typeface="+mj-ea"/>
                <a:ea typeface="+mj-ea"/>
              </a:rPr>
              <a:t>AR</a:t>
            </a:r>
            <a:r>
              <a:rPr lang="zh-CN" altLang="en-US" sz="1400" b="1" dirty="0">
                <a:solidFill>
                  <a:srgbClr val="000508"/>
                </a:solidFill>
                <a:latin typeface="+mj-ea"/>
                <a:ea typeface="+mj-ea"/>
              </a:rPr>
              <a:t>产品谷歌</a:t>
            </a:r>
            <a:r>
              <a:rPr lang="zh-CN" altLang="en-US" sz="1400" b="1" dirty="0" smtClean="0">
                <a:solidFill>
                  <a:srgbClr val="000508"/>
                </a:solidFill>
                <a:latin typeface="+mj-ea"/>
                <a:ea typeface="+mj-ea"/>
              </a:rPr>
              <a:t>眼镜</a:t>
            </a:r>
            <a:r>
              <a:rPr lang="en-US" altLang="zh-CN" sz="1400" b="1" dirty="0" smtClean="0">
                <a:solidFill>
                  <a:srgbClr val="000508"/>
                </a:solidFill>
                <a:latin typeface="+mj-ea"/>
                <a:ea typeface="+mj-ea"/>
              </a:rPr>
              <a:t>;</a:t>
            </a:r>
          </a:p>
          <a:p>
            <a:pPr algn="ctr">
              <a:lnSpc>
                <a:spcPct val="150000"/>
              </a:lnSpc>
              <a:defRPr/>
            </a:pPr>
            <a:r>
              <a:rPr lang="zh-CN" altLang="en-US" sz="1400" b="1" dirty="0">
                <a:solidFill>
                  <a:srgbClr val="000508"/>
                </a:solidFill>
                <a:latin typeface="+mj-ea"/>
                <a:ea typeface="+mj-ea"/>
              </a:rPr>
              <a:t>在</a:t>
            </a:r>
            <a:r>
              <a:rPr lang="en-US" altLang="zh-CN" sz="1400" b="1" dirty="0">
                <a:solidFill>
                  <a:srgbClr val="000508"/>
                </a:solidFill>
                <a:latin typeface="+mj-ea"/>
                <a:ea typeface="+mj-ea"/>
              </a:rPr>
              <a:t>YouTube</a:t>
            </a:r>
            <a:r>
              <a:rPr lang="zh-CN" altLang="en-US" sz="1400" b="1" dirty="0">
                <a:solidFill>
                  <a:srgbClr val="000508"/>
                </a:solidFill>
                <a:latin typeface="+mj-ea"/>
                <a:ea typeface="+mj-ea"/>
              </a:rPr>
              <a:t>上推出了互动式</a:t>
            </a:r>
            <a:r>
              <a:rPr lang="en-US" altLang="zh-CN" sz="1400" b="1" dirty="0">
                <a:solidFill>
                  <a:srgbClr val="000508"/>
                </a:solidFill>
                <a:latin typeface="+mj-ea"/>
                <a:ea typeface="+mj-ea"/>
              </a:rPr>
              <a:t>360</a:t>
            </a:r>
            <a:r>
              <a:rPr lang="zh-CN" altLang="en-US" sz="1400" b="1" dirty="0">
                <a:solidFill>
                  <a:srgbClr val="000508"/>
                </a:solidFill>
                <a:latin typeface="+mj-ea"/>
                <a:ea typeface="+mj-ea"/>
              </a:rPr>
              <a:t>度视角</a:t>
            </a:r>
            <a:r>
              <a:rPr lang="zh-CN" altLang="en-US" sz="1400" b="1" dirty="0" smtClean="0">
                <a:solidFill>
                  <a:srgbClr val="000508"/>
                </a:solidFill>
                <a:latin typeface="+mj-ea"/>
                <a:ea typeface="+mj-ea"/>
              </a:rPr>
              <a:t>电影</a:t>
            </a:r>
            <a:r>
              <a:rPr lang="en-US" altLang="zh-CN" sz="1400" b="1" dirty="0" smtClean="0">
                <a:solidFill>
                  <a:srgbClr val="000508"/>
                </a:solidFill>
                <a:latin typeface="+mj-ea"/>
                <a:ea typeface="+mj-ea"/>
              </a:rPr>
              <a:t>;</a:t>
            </a:r>
          </a:p>
          <a:p>
            <a:pPr algn="ctr">
              <a:lnSpc>
                <a:spcPct val="150000"/>
              </a:lnSpc>
              <a:defRPr/>
            </a:pPr>
            <a:r>
              <a:rPr lang="zh-CN" altLang="en-US" sz="1400" b="1" dirty="0">
                <a:solidFill>
                  <a:srgbClr val="000508"/>
                </a:solidFill>
                <a:latin typeface="+mj-ea"/>
                <a:ea typeface="+mj-ea"/>
              </a:rPr>
              <a:t>分发了</a:t>
            </a:r>
            <a:r>
              <a:rPr lang="en-US" altLang="zh-CN" sz="1400" b="1" dirty="0">
                <a:solidFill>
                  <a:srgbClr val="000508"/>
                </a:solidFill>
                <a:latin typeface="+mj-ea"/>
                <a:ea typeface="+mj-ea"/>
              </a:rPr>
              <a:t>200</a:t>
            </a:r>
            <a:r>
              <a:rPr lang="zh-CN" altLang="en-US" sz="1400" b="1" dirty="0">
                <a:solidFill>
                  <a:srgbClr val="000508"/>
                </a:solidFill>
                <a:latin typeface="+mj-ea"/>
                <a:ea typeface="+mj-ea"/>
              </a:rPr>
              <a:t>万套谷歌</a:t>
            </a:r>
            <a:r>
              <a:rPr lang="en-US" altLang="zh-CN" sz="1400" b="1" dirty="0">
                <a:solidFill>
                  <a:srgbClr val="000508"/>
                </a:solidFill>
                <a:latin typeface="+mj-ea"/>
                <a:ea typeface="+mj-ea"/>
              </a:rPr>
              <a:t>Cardboard</a:t>
            </a:r>
            <a:r>
              <a:rPr lang="zh-CN" altLang="en-US" sz="1400" b="1" dirty="0">
                <a:solidFill>
                  <a:srgbClr val="000508"/>
                </a:solidFill>
                <a:latin typeface="+mj-ea"/>
                <a:ea typeface="+mj-ea"/>
              </a:rPr>
              <a:t>，以推动</a:t>
            </a:r>
            <a:r>
              <a:rPr lang="en-US" altLang="zh-CN" sz="1400" b="1" dirty="0">
                <a:solidFill>
                  <a:srgbClr val="000508"/>
                </a:solidFill>
                <a:latin typeface="+mj-ea"/>
                <a:ea typeface="+mj-ea"/>
              </a:rPr>
              <a:t>VR</a:t>
            </a:r>
            <a:r>
              <a:rPr lang="zh-CN" altLang="en-US" sz="1400" b="1" dirty="0">
                <a:solidFill>
                  <a:srgbClr val="000508"/>
                </a:solidFill>
                <a:latin typeface="+mj-ea"/>
                <a:ea typeface="+mj-ea"/>
              </a:rPr>
              <a:t>的</a:t>
            </a:r>
            <a:r>
              <a:rPr lang="zh-CN" altLang="en-US" sz="1400" b="1" dirty="0" smtClean="0">
                <a:solidFill>
                  <a:srgbClr val="000508"/>
                </a:solidFill>
                <a:latin typeface="+mj-ea"/>
                <a:ea typeface="+mj-ea"/>
              </a:rPr>
              <a:t>普及</a:t>
            </a:r>
            <a:r>
              <a:rPr lang="en-US" altLang="zh-CN" sz="1400" b="1" dirty="0" smtClean="0">
                <a:solidFill>
                  <a:srgbClr val="000508"/>
                </a:solidFill>
                <a:latin typeface="+mj-ea"/>
                <a:ea typeface="+mj-ea"/>
              </a:rPr>
              <a:t>.</a:t>
            </a:r>
            <a:endParaRPr lang="zh-CN" altLang="en-US" sz="1400" b="1" dirty="0">
              <a:solidFill>
                <a:srgbClr val="000508"/>
              </a:solidFill>
              <a:latin typeface="+mj-ea"/>
              <a:ea typeface="+mj-ea"/>
            </a:endParaRPr>
          </a:p>
        </p:txBody>
      </p:sp>
      <p:sp>
        <p:nvSpPr>
          <p:cNvPr id="11" name="MH_Other_6"/>
          <p:cNvSpPr/>
          <p:nvPr>
            <p:custDataLst>
              <p:tags r:id="rId6"/>
            </p:custDataLst>
          </p:nvPr>
        </p:nvSpPr>
        <p:spPr>
          <a:xfrm flipV="1">
            <a:off x="5465053" y="4643776"/>
            <a:ext cx="1262062" cy="609600"/>
          </a:xfrm>
          <a:prstGeom prst="triangle">
            <a:avLst/>
          </a:prstGeom>
          <a:solidFill>
            <a:srgbClr val="E642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2" name="MH_Other_7"/>
          <p:cNvSpPr/>
          <p:nvPr>
            <p:custDataLst>
              <p:tags r:id="rId7"/>
            </p:custDataLst>
          </p:nvPr>
        </p:nvSpPr>
        <p:spPr>
          <a:xfrm flipV="1">
            <a:off x="5796841" y="4723151"/>
            <a:ext cx="582613" cy="584200"/>
          </a:xfrm>
          <a:prstGeom prst="ellipse">
            <a:avLst/>
          </a:prstGeom>
          <a:solidFill>
            <a:srgbClr val="FFFFFF"/>
          </a:solidFill>
          <a:ln w="19050">
            <a:solidFill>
              <a:srgbClr val="E642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4" name="MH_Other_9"/>
          <p:cNvSpPr/>
          <p:nvPr>
            <p:custDataLst>
              <p:tags r:id="rId8"/>
            </p:custDataLst>
          </p:nvPr>
        </p:nvSpPr>
        <p:spPr>
          <a:xfrm rot="3774725">
            <a:off x="6766803" y="2681626"/>
            <a:ext cx="1065213" cy="554038"/>
          </a:xfrm>
          <a:prstGeom prst="triangle">
            <a:avLst/>
          </a:prstGeom>
          <a:solidFill>
            <a:srgbClr val="0786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5" name="MH_Other_10"/>
          <p:cNvSpPr/>
          <p:nvPr>
            <p:custDataLst>
              <p:tags r:id="rId9"/>
            </p:custDataLst>
          </p:nvPr>
        </p:nvSpPr>
        <p:spPr>
          <a:xfrm rot="3774725">
            <a:off x="7064459" y="2620507"/>
            <a:ext cx="582612" cy="584200"/>
          </a:xfrm>
          <a:prstGeom prst="ellipse">
            <a:avLst/>
          </a:prstGeom>
          <a:solidFill>
            <a:srgbClr val="FFFFFF"/>
          </a:solidFill>
          <a:ln w="19050">
            <a:solidFill>
              <a:srgbClr val="0786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7" name="MH_Other_12"/>
          <p:cNvSpPr/>
          <p:nvPr>
            <p:custDataLst>
              <p:tags r:id="rId10"/>
            </p:custDataLst>
          </p:nvPr>
        </p:nvSpPr>
        <p:spPr>
          <a:xfrm rot="17825275" flipH="1">
            <a:off x="4355391" y="2681627"/>
            <a:ext cx="1065213" cy="554037"/>
          </a:xfrm>
          <a:prstGeom prst="triangle">
            <a:avLst/>
          </a:prstGeom>
          <a:solidFill>
            <a:srgbClr val="F090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8" name="MH_Other_13"/>
          <p:cNvSpPr/>
          <p:nvPr>
            <p:custDataLst>
              <p:tags r:id="rId11"/>
            </p:custDataLst>
          </p:nvPr>
        </p:nvSpPr>
        <p:spPr>
          <a:xfrm rot="17825275" flipH="1">
            <a:off x="4526047" y="2642732"/>
            <a:ext cx="582612" cy="584200"/>
          </a:xfrm>
          <a:prstGeom prst="ellipse">
            <a:avLst/>
          </a:prstGeom>
          <a:solidFill>
            <a:srgbClr val="FFFFFF"/>
          </a:solidFill>
          <a:ln w="19050">
            <a:solidFill>
              <a:srgbClr val="F0902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20" name="MH_Other_15"/>
          <p:cNvSpPr/>
          <p:nvPr>
            <p:custDataLst>
              <p:tags r:id="rId12"/>
            </p:custDataLst>
          </p:nvPr>
        </p:nvSpPr>
        <p:spPr>
          <a:xfrm rot="14599033" flipH="1">
            <a:off x="4361741" y="3980202"/>
            <a:ext cx="1065213" cy="554037"/>
          </a:xfrm>
          <a:prstGeom prst="triangle">
            <a:avLst/>
          </a:prstGeom>
          <a:solidFill>
            <a:srgbClr val="EC67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21" name="MH_Other_16"/>
          <p:cNvSpPr/>
          <p:nvPr>
            <p:custDataLst>
              <p:tags r:id="rId13"/>
            </p:custDataLst>
          </p:nvPr>
        </p:nvSpPr>
        <p:spPr>
          <a:xfrm rot="14599033" flipH="1">
            <a:off x="4522872" y="4020682"/>
            <a:ext cx="582612" cy="584200"/>
          </a:xfrm>
          <a:prstGeom prst="ellipse">
            <a:avLst/>
          </a:prstGeom>
          <a:solidFill>
            <a:srgbClr val="FFFFFF"/>
          </a:solidFill>
          <a:ln w="19050">
            <a:solidFill>
              <a:srgbClr val="EC67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23" name="MH_Other_18"/>
          <p:cNvSpPr/>
          <p:nvPr>
            <p:custDataLst>
              <p:tags r:id="rId14"/>
            </p:custDataLst>
          </p:nvPr>
        </p:nvSpPr>
        <p:spPr>
          <a:xfrm rot="7000967">
            <a:off x="6772360" y="3974645"/>
            <a:ext cx="1065212" cy="555625"/>
          </a:xfrm>
          <a:prstGeom prst="triangle">
            <a:avLst/>
          </a:prstGeom>
          <a:solidFill>
            <a:srgbClr val="44B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24" name="MH_Other_19"/>
          <p:cNvSpPr/>
          <p:nvPr>
            <p:custDataLst>
              <p:tags r:id="rId15"/>
            </p:custDataLst>
          </p:nvPr>
        </p:nvSpPr>
        <p:spPr>
          <a:xfrm rot="7000967">
            <a:off x="7071603" y="4002426"/>
            <a:ext cx="582612" cy="582612"/>
          </a:xfrm>
          <a:prstGeom prst="ellipse">
            <a:avLst/>
          </a:prstGeom>
          <a:solidFill>
            <a:srgbClr val="FFFFFF"/>
          </a:solidFill>
          <a:ln w="19050">
            <a:solidFill>
              <a:srgbClr val="65A5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26" name="MH_SubTitle_2"/>
          <p:cNvSpPr txBox="1"/>
          <p:nvPr>
            <p:custDataLst>
              <p:tags r:id="rId16"/>
            </p:custDataLst>
          </p:nvPr>
        </p:nvSpPr>
        <p:spPr>
          <a:xfrm>
            <a:off x="7716126" y="2434592"/>
            <a:ext cx="3144687" cy="706437"/>
          </a:xfrm>
          <a:prstGeom prst="rect">
            <a:avLst/>
          </a:prstGeom>
          <a:noFill/>
        </p:spPr>
        <p:txBody>
          <a:bodyPr anchor="ctr">
            <a:noAutofit/>
          </a:bodyPr>
          <a:lstStyle>
            <a:defPPr>
              <a:defRPr lang="zh-CN"/>
            </a:defPPr>
            <a:lvl1pPr>
              <a:lnSpc>
                <a:spcPct val="130000"/>
              </a:lnSpc>
              <a:defRPr sz="1200"/>
            </a:lvl1pPr>
          </a:lstStyle>
          <a:p>
            <a:pPr>
              <a:lnSpc>
                <a:spcPct val="150000"/>
              </a:lnSpc>
              <a:defRPr/>
            </a:pPr>
            <a:r>
              <a:rPr lang="zh-CN" altLang="en-US" sz="1400" b="1" dirty="0">
                <a:solidFill>
                  <a:srgbClr val="000508"/>
                </a:solidFill>
                <a:latin typeface="+mj-ea"/>
                <a:ea typeface="+mj-ea"/>
              </a:rPr>
              <a:t>通过开发一个</a:t>
            </a:r>
            <a:r>
              <a:rPr lang="en-US" altLang="zh-CN" sz="1400" b="1" dirty="0">
                <a:solidFill>
                  <a:srgbClr val="000508"/>
                </a:solidFill>
                <a:latin typeface="+mj-ea"/>
                <a:ea typeface="+mj-ea"/>
              </a:rPr>
              <a:t>Oculus</a:t>
            </a:r>
            <a:r>
              <a:rPr lang="zh-CN" altLang="en-US" sz="1400" b="1" dirty="0">
                <a:solidFill>
                  <a:srgbClr val="000508"/>
                </a:solidFill>
                <a:latin typeface="+mj-ea"/>
                <a:ea typeface="+mj-ea"/>
              </a:rPr>
              <a:t>应用生态系统，</a:t>
            </a:r>
            <a:r>
              <a:rPr lang="en-US" altLang="zh-CN" sz="1400" b="1" dirty="0">
                <a:solidFill>
                  <a:srgbClr val="000508"/>
                </a:solidFill>
                <a:latin typeface="+mj-ea"/>
                <a:ea typeface="+mj-ea"/>
              </a:rPr>
              <a:t>Facebook</a:t>
            </a:r>
            <a:r>
              <a:rPr lang="zh-CN" altLang="en-US" sz="1400" b="1" dirty="0">
                <a:solidFill>
                  <a:srgbClr val="000508"/>
                </a:solidFill>
                <a:latin typeface="+mj-ea"/>
                <a:ea typeface="+mj-ea"/>
              </a:rPr>
              <a:t>将轻松进入</a:t>
            </a:r>
            <a:r>
              <a:rPr lang="en-US" altLang="zh-CN" sz="1400" b="1" dirty="0">
                <a:solidFill>
                  <a:srgbClr val="000508"/>
                </a:solidFill>
                <a:latin typeface="+mj-ea"/>
                <a:ea typeface="+mj-ea"/>
              </a:rPr>
              <a:t>VR</a:t>
            </a:r>
            <a:r>
              <a:rPr lang="zh-CN" altLang="en-US" sz="1400" b="1" dirty="0">
                <a:solidFill>
                  <a:srgbClr val="000508"/>
                </a:solidFill>
                <a:latin typeface="+mj-ea"/>
                <a:ea typeface="+mj-ea"/>
              </a:rPr>
              <a:t>广告市场</a:t>
            </a:r>
          </a:p>
        </p:txBody>
      </p:sp>
      <p:sp>
        <p:nvSpPr>
          <p:cNvPr id="27" name="MH_SubTitle_3"/>
          <p:cNvSpPr txBox="1"/>
          <p:nvPr>
            <p:custDataLst>
              <p:tags r:id="rId17"/>
            </p:custDataLst>
          </p:nvPr>
        </p:nvSpPr>
        <p:spPr>
          <a:xfrm>
            <a:off x="7646279" y="3921330"/>
            <a:ext cx="4273194" cy="873259"/>
          </a:xfrm>
          <a:prstGeom prst="rect">
            <a:avLst/>
          </a:prstGeom>
          <a:noFill/>
        </p:spPr>
        <p:txBody>
          <a:bodyPr anchor="ctr">
            <a:noAutofit/>
          </a:bodyPr>
          <a:lstStyle>
            <a:defPPr>
              <a:defRPr lang="zh-CN"/>
            </a:defPPr>
            <a:lvl1pPr>
              <a:lnSpc>
                <a:spcPct val="130000"/>
              </a:lnSpc>
              <a:defRPr sz="1200"/>
            </a:lvl1pPr>
          </a:lstStyle>
          <a:p>
            <a:pPr>
              <a:lnSpc>
                <a:spcPct val="150000"/>
              </a:lnSpc>
              <a:defRPr/>
            </a:pPr>
            <a:r>
              <a:rPr lang="zh-CN" altLang="en-US" sz="1400" b="1" dirty="0">
                <a:solidFill>
                  <a:srgbClr val="000508"/>
                </a:solidFill>
                <a:latin typeface="+mj-ea"/>
                <a:ea typeface="+mj-ea"/>
              </a:rPr>
              <a:t>去年，</a:t>
            </a:r>
            <a:r>
              <a:rPr lang="en-US" altLang="zh-CN" sz="1400" b="1" dirty="0">
                <a:solidFill>
                  <a:srgbClr val="000508"/>
                </a:solidFill>
                <a:latin typeface="+mj-ea"/>
                <a:ea typeface="+mj-ea"/>
              </a:rPr>
              <a:t>GoPro</a:t>
            </a:r>
            <a:r>
              <a:rPr lang="zh-CN" altLang="en-US" sz="1400" b="1" dirty="0" smtClean="0">
                <a:solidFill>
                  <a:srgbClr val="000508"/>
                </a:solidFill>
                <a:latin typeface="+mj-ea"/>
                <a:ea typeface="+mj-ea"/>
              </a:rPr>
              <a:t>收购法国</a:t>
            </a:r>
            <a:r>
              <a:rPr lang="en-US" altLang="zh-CN" sz="1400" b="1" dirty="0">
                <a:solidFill>
                  <a:srgbClr val="000508"/>
                </a:solidFill>
                <a:latin typeface="+mj-ea"/>
                <a:ea typeface="+mj-ea"/>
              </a:rPr>
              <a:t>VR</a:t>
            </a:r>
            <a:r>
              <a:rPr lang="zh-CN" altLang="en-US" sz="1400" b="1" dirty="0">
                <a:solidFill>
                  <a:srgbClr val="000508"/>
                </a:solidFill>
                <a:latin typeface="+mj-ea"/>
                <a:ea typeface="+mj-ea"/>
              </a:rPr>
              <a:t>软件开发商</a:t>
            </a:r>
            <a:r>
              <a:rPr lang="en-US" altLang="zh-CN" sz="1400" b="1" dirty="0" err="1">
                <a:solidFill>
                  <a:srgbClr val="000508"/>
                </a:solidFill>
                <a:latin typeface="+mj-ea"/>
                <a:ea typeface="+mj-ea"/>
              </a:rPr>
              <a:t>Kolor</a:t>
            </a:r>
            <a:r>
              <a:rPr lang="zh-CN" altLang="en-US" sz="1400" b="1" dirty="0">
                <a:solidFill>
                  <a:srgbClr val="000508"/>
                </a:solidFill>
                <a:latin typeface="+mj-ea"/>
                <a:ea typeface="+mj-ea"/>
              </a:rPr>
              <a:t>；</a:t>
            </a:r>
            <a:endParaRPr lang="en-US" altLang="zh-CN" sz="1400" b="1" dirty="0">
              <a:solidFill>
                <a:srgbClr val="000508"/>
              </a:solidFill>
              <a:latin typeface="+mj-ea"/>
              <a:ea typeface="+mj-ea"/>
            </a:endParaRPr>
          </a:p>
          <a:p>
            <a:pPr>
              <a:lnSpc>
                <a:spcPct val="150000"/>
              </a:lnSpc>
              <a:defRPr/>
            </a:pPr>
            <a:r>
              <a:rPr lang="en-US" altLang="zh-CN" sz="1400" b="1" dirty="0" err="1">
                <a:solidFill>
                  <a:srgbClr val="000508"/>
                </a:solidFill>
                <a:latin typeface="+mj-ea"/>
                <a:ea typeface="+mj-ea"/>
              </a:rPr>
              <a:t>GoPro</a:t>
            </a:r>
            <a:r>
              <a:rPr lang="zh-CN" altLang="en-US" sz="1400" b="1" dirty="0">
                <a:solidFill>
                  <a:srgbClr val="000508"/>
                </a:solidFill>
                <a:latin typeface="+mj-ea"/>
                <a:ea typeface="+mj-ea"/>
              </a:rPr>
              <a:t>去年宣布与谷歌合作，开发一个</a:t>
            </a:r>
            <a:r>
              <a:rPr lang="en-US" altLang="zh-CN" sz="1400" b="1" dirty="0">
                <a:solidFill>
                  <a:srgbClr val="000508"/>
                </a:solidFill>
                <a:latin typeface="+mj-ea"/>
                <a:ea typeface="+mj-ea"/>
              </a:rPr>
              <a:t>VR</a:t>
            </a:r>
            <a:r>
              <a:rPr lang="zh-CN" altLang="en-US" sz="1400" b="1" dirty="0">
                <a:solidFill>
                  <a:srgbClr val="000508"/>
                </a:solidFill>
                <a:latin typeface="+mj-ea"/>
                <a:ea typeface="+mj-ea"/>
              </a:rPr>
              <a:t>视频制作平台。</a:t>
            </a:r>
          </a:p>
        </p:txBody>
      </p:sp>
      <p:sp>
        <p:nvSpPr>
          <p:cNvPr id="29" name="MH_SubTitle_6"/>
          <p:cNvSpPr txBox="1"/>
          <p:nvPr>
            <p:custDataLst>
              <p:tags r:id="rId18"/>
            </p:custDataLst>
          </p:nvPr>
        </p:nvSpPr>
        <p:spPr>
          <a:xfrm>
            <a:off x="1435650" y="2681420"/>
            <a:ext cx="3167987" cy="706437"/>
          </a:xfrm>
          <a:prstGeom prst="rect">
            <a:avLst/>
          </a:prstGeom>
          <a:noFill/>
        </p:spPr>
        <p:txBody>
          <a:bodyPr anchor="ctr">
            <a:normAutofit fontScale="92500"/>
          </a:bodyPr>
          <a:lstStyle>
            <a:defPPr>
              <a:defRPr lang="zh-CN"/>
            </a:defPPr>
            <a:lvl1pPr>
              <a:lnSpc>
                <a:spcPct val="130000"/>
              </a:lnSpc>
              <a:defRPr sz="1200"/>
            </a:lvl1pPr>
          </a:lstStyle>
          <a:p>
            <a:pPr>
              <a:lnSpc>
                <a:spcPct val="160000"/>
              </a:lnSpc>
              <a:defRPr/>
            </a:pPr>
            <a:r>
              <a:rPr lang="en-US" altLang="zh-CN" sz="1500" b="1" dirty="0">
                <a:solidFill>
                  <a:srgbClr val="000508"/>
                </a:solidFill>
                <a:latin typeface="+mj-ea"/>
                <a:ea typeface="+mj-ea"/>
              </a:rPr>
              <a:t>20</a:t>
            </a:r>
            <a:r>
              <a:rPr lang="zh-CN" altLang="en-US" sz="1500" b="1" dirty="0">
                <a:solidFill>
                  <a:srgbClr val="000508"/>
                </a:solidFill>
                <a:latin typeface="+mj-ea"/>
                <a:ea typeface="+mj-ea"/>
              </a:rPr>
              <a:t>世纪</a:t>
            </a:r>
            <a:r>
              <a:rPr lang="en-US" altLang="zh-CN" sz="1500" b="1" dirty="0">
                <a:solidFill>
                  <a:srgbClr val="000508"/>
                </a:solidFill>
                <a:latin typeface="+mj-ea"/>
                <a:ea typeface="+mj-ea"/>
              </a:rPr>
              <a:t>90</a:t>
            </a:r>
            <a:r>
              <a:rPr lang="zh-CN" altLang="en-US" sz="1500" b="1" dirty="0">
                <a:solidFill>
                  <a:srgbClr val="000508"/>
                </a:solidFill>
                <a:latin typeface="+mj-ea"/>
                <a:ea typeface="+mj-ea"/>
              </a:rPr>
              <a:t>年代的</a:t>
            </a:r>
            <a:r>
              <a:rPr lang="en-US" altLang="zh-CN" sz="1500" b="1" dirty="0" err="1">
                <a:solidFill>
                  <a:srgbClr val="000508"/>
                </a:solidFill>
                <a:latin typeface="+mj-ea"/>
                <a:ea typeface="+mj-ea"/>
              </a:rPr>
              <a:t>Glasstron</a:t>
            </a:r>
            <a:r>
              <a:rPr lang="zh-CN" altLang="en-US" sz="1500" b="1" dirty="0">
                <a:solidFill>
                  <a:srgbClr val="000508"/>
                </a:solidFill>
                <a:latin typeface="+mj-ea"/>
                <a:ea typeface="+mj-ea"/>
              </a:rPr>
              <a:t>声像</a:t>
            </a:r>
            <a:r>
              <a:rPr lang="zh-CN" altLang="en-US" sz="1500" b="1" dirty="0" smtClean="0">
                <a:solidFill>
                  <a:srgbClr val="000508"/>
                </a:solidFill>
                <a:latin typeface="+mj-ea"/>
                <a:ea typeface="+mj-ea"/>
              </a:rPr>
              <a:t>眼镜</a:t>
            </a:r>
            <a:endParaRPr lang="en-US" altLang="zh-CN" sz="1500" b="1" dirty="0" smtClean="0">
              <a:solidFill>
                <a:srgbClr val="000508"/>
              </a:solidFill>
              <a:latin typeface="+mj-ea"/>
              <a:ea typeface="+mj-ea"/>
            </a:endParaRPr>
          </a:p>
          <a:p>
            <a:pPr>
              <a:lnSpc>
                <a:spcPct val="160000"/>
              </a:lnSpc>
              <a:defRPr/>
            </a:pPr>
            <a:endParaRPr lang="zh-CN" altLang="en-US" b="1" dirty="0">
              <a:solidFill>
                <a:srgbClr val="000508"/>
              </a:solidFill>
              <a:latin typeface="+mj-ea"/>
              <a:ea typeface="+mj-ea"/>
            </a:endParaRPr>
          </a:p>
        </p:txBody>
      </p:sp>
      <p:sp>
        <p:nvSpPr>
          <p:cNvPr id="30" name="MH_SubTitle_5"/>
          <p:cNvSpPr txBox="1"/>
          <p:nvPr>
            <p:custDataLst>
              <p:tags r:id="rId19"/>
            </p:custDataLst>
          </p:nvPr>
        </p:nvSpPr>
        <p:spPr>
          <a:xfrm>
            <a:off x="4709885" y="5253376"/>
            <a:ext cx="2936394" cy="706438"/>
          </a:xfrm>
          <a:prstGeom prst="rect">
            <a:avLst/>
          </a:prstGeom>
          <a:noFill/>
        </p:spPr>
        <p:txBody>
          <a:bodyPr anchor="ctr">
            <a:noAutofit/>
          </a:bodyPr>
          <a:lstStyle>
            <a:defPPr>
              <a:defRPr lang="zh-CN"/>
            </a:defPPr>
            <a:lvl1pPr>
              <a:lnSpc>
                <a:spcPct val="130000"/>
              </a:lnSpc>
              <a:defRPr sz="1200"/>
            </a:lvl1pPr>
          </a:lstStyle>
          <a:p>
            <a:pPr>
              <a:lnSpc>
                <a:spcPct val="150000"/>
              </a:lnSpc>
              <a:defRPr/>
            </a:pPr>
            <a:r>
              <a:rPr lang="en-US" altLang="zh-CN" sz="1400" b="1" dirty="0">
                <a:solidFill>
                  <a:srgbClr val="000508"/>
                </a:solidFill>
                <a:latin typeface="+mj-ea"/>
                <a:ea typeface="+mj-ea"/>
              </a:rPr>
              <a:t>HTC</a:t>
            </a:r>
            <a:r>
              <a:rPr lang="zh-CN" altLang="en-US" sz="1400" b="1" dirty="0">
                <a:solidFill>
                  <a:srgbClr val="000508"/>
                </a:solidFill>
                <a:latin typeface="+mj-ea"/>
                <a:ea typeface="+mj-ea"/>
              </a:rPr>
              <a:t>与</a:t>
            </a:r>
            <a:r>
              <a:rPr lang="en-US" altLang="zh-CN" sz="1400" b="1" dirty="0">
                <a:solidFill>
                  <a:srgbClr val="000508"/>
                </a:solidFill>
                <a:latin typeface="+mj-ea"/>
                <a:ea typeface="+mj-ea"/>
              </a:rPr>
              <a:t>PC</a:t>
            </a:r>
            <a:r>
              <a:rPr lang="zh-CN" altLang="en-US" sz="1400" b="1" dirty="0">
                <a:solidFill>
                  <a:srgbClr val="000508"/>
                </a:solidFill>
                <a:latin typeface="+mj-ea"/>
                <a:ea typeface="+mj-ea"/>
              </a:rPr>
              <a:t>游戏平台开发商</a:t>
            </a:r>
            <a:r>
              <a:rPr lang="en-US" altLang="zh-CN" sz="1400" b="1" dirty="0">
                <a:solidFill>
                  <a:srgbClr val="000508"/>
                </a:solidFill>
                <a:latin typeface="+mj-ea"/>
                <a:ea typeface="+mj-ea"/>
              </a:rPr>
              <a:t>Valve</a:t>
            </a:r>
            <a:r>
              <a:rPr lang="zh-CN" altLang="en-US" sz="1400" b="1" dirty="0">
                <a:solidFill>
                  <a:srgbClr val="000508"/>
                </a:solidFill>
                <a:latin typeface="+mj-ea"/>
                <a:ea typeface="+mj-ea"/>
              </a:rPr>
              <a:t>联合开发了</a:t>
            </a:r>
            <a:r>
              <a:rPr lang="en-US" altLang="zh-CN" sz="1400" b="1" dirty="0">
                <a:solidFill>
                  <a:srgbClr val="000508"/>
                </a:solidFill>
                <a:latin typeface="+mj-ea"/>
                <a:ea typeface="+mj-ea"/>
              </a:rPr>
              <a:t>VR HMD</a:t>
            </a:r>
            <a:r>
              <a:rPr lang="zh-CN" altLang="en-US" sz="1400" b="1" dirty="0">
                <a:solidFill>
                  <a:srgbClr val="000508"/>
                </a:solidFill>
                <a:latin typeface="+mj-ea"/>
                <a:ea typeface="+mj-ea"/>
              </a:rPr>
              <a:t>设备</a:t>
            </a:r>
            <a:r>
              <a:rPr lang="en-US" altLang="zh-CN" sz="1400" b="1" dirty="0">
                <a:solidFill>
                  <a:srgbClr val="000508"/>
                </a:solidFill>
                <a:latin typeface="+mj-ea"/>
                <a:ea typeface="+mj-ea"/>
              </a:rPr>
              <a:t>HTC Vive</a:t>
            </a:r>
            <a:endParaRPr lang="zh-CN" altLang="en-US" sz="1400" b="1" dirty="0">
              <a:solidFill>
                <a:srgbClr val="000508"/>
              </a:solidFill>
              <a:latin typeface="+mj-ea"/>
              <a:ea typeface="+mj-ea"/>
            </a:endParaRPr>
          </a:p>
        </p:txBody>
      </p:sp>
      <p:sp>
        <p:nvSpPr>
          <p:cNvPr id="31" name="文本框 30"/>
          <p:cNvSpPr txBox="1"/>
          <p:nvPr/>
        </p:nvSpPr>
        <p:spPr>
          <a:xfrm>
            <a:off x="5391867" y="3143473"/>
            <a:ext cx="1440415" cy="830997"/>
          </a:xfrm>
          <a:prstGeom prst="rect">
            <a:avLst/>
          </a:prstGeom>
          <a:noFill/>
        </p:spPr>
        <p:txBody>
          <a:bodyPr wrap="square" rtlCol="0">
            <a:spAutoFit/>
          </a:bodyPr>
          <a:lstStyle/>
          <a:p>
            <a:pPr algn="ctr">
              <a:defRPr/>
            </a:pPr>
            <a:r>
              <a:rPr lang="en-US" altLang="zh-CN" sz="2400" b="1" dirty="0" smtClean="0">
                <a:solidFill>
                  <a:srgbClr val="333333"/>
                </a:solidFill>
                <a:latin typeface="+mj-ea"/>
                <a:ea typeface="+mj-ea"/>
              </a:rPr>
              <a:t>VR</a:t>
            </a:r>
          </a:p>
          <a:p>
            <a:pPr algn="ctr">
              <a:defRPr/>
            </a:pPr>
            <a:r>
              <a:rPr lang="zh-CN" altLang="en-US" sz="2400" b="1" dirty="0" smtClean="0">
                <a:solidFill>
                  <a:srgbClr val="333333"/>
                </a:solidFill>
                <a:latin typeface="+mj-ea"/>
                <a:ea typeface="+mj-ea"/>
              </a:rPr>
              <a:t>业务</a:t>
            </a:r>
            <a:r>
              <a:rPr lang="zh-CN" altLang="en-US" sz="2400" b="1" dirty="0">
                <a:solidFill>
                  <a:srgbClr val="333333"/>
                </a:solidFill>
                <a:latin typeface="+mj-ea"/>
                <a:ea typeface="+mj-ea"/>
              </a:rPr>
              <a:t>开展</a:t>
            </a:r>
          </a:p>
        </p:txBody>
      </p:sp>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1829" t="31171" r="13068" b="34979"/>
          <a:stretch>
            <a:fillRect/>
          </a:stretch>
        </p:blipFill>
        <p:spPr>
          <a:xfrm>
            <a:off x="5885608" y="2124297"/>
            <a:ext cx="471242" cy="159293"/>
          </a:xfrm>
          <a:prstGeom prst="rect">
            <a:avLst/>
          </a:prstGeom>
        </p:spPr>
      </p:pic>
      <p:pic>
        <p:nvPicPr>
          <p:cNvPr id="33" name="图片 3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52216" y="2708038"/>
            <a:ext cx="388961" cy="388961"/>
          </a:xfrm>
          <a:prstGeom prst="rect">
            <a:avLst/>
          </a:prstGeom>
        </p:spPr>
      </p:pic>
      <p:pic>
        <p:nvPicPr>
          <p:cNvPr id="36" name="图片 35"/>
          <p:cNvPicPr>
            <a:picLocks noChangeAspect="1"/>
          </p:cNvPicPr>
          <p:nvPr/>
        </p:nvPicPr>
        <p:blipFill rotWithShape="1">
          <a:blip r:embed="rId24" cstate="print">
            <a:extLst>
              <a:ext uri="{28A0092B-C50C-407E-A947-70E740481C1C}">
                <a14:useLocalDpi xmlns:a14="http://schemas.microsoft.com/office/drawing/2010/main" val="0"/>
              </a:ext>
            </a:extLst>
          </a:blip>
          <a:srcRect l="14180" t="14034" r="14549" b="21139"/>
          <a:stretch>
            <a:fillRect/>
          </a:stretch>
        </p:blipFill>
        <p:spPr>
          <a:xfrm>
            <a:off x="5851391" y="4889723"/>
            <a:ext cx="505459" cy="292694"/>
          </a:xfrm>
          <a:prstGeom prst="rect">
            <a:avLst/>
          </a:prstGeom>
        </p:spPr>
      </p:pic>
      <p:pic>
        <p:nvPicPr>
          <p:cNvPr id="37" name="图片 3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555529" y="4197385"/>
            <a:ext cx="508855" cy="264742"/>
          </a:xfrm>
          <a:prstGeom prst="rect">
            <a:avLst/>
          </a:prstGeom>
        </p:spPr>
      </p:pic>
      <p:pic>
        <p:nvPicPr>
          <p:cNvPr id="38" name="图片 3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50158" y="2746605"/>
            <a:ext cx="532472" cy="394424"/>
          </a:xfrm>
          <a:prstGeom prst="rect">
            <a:avLst/>
          </a:prstGeom>
        </p:spPr>
      </p:pic>
      <p:pic>
        <p:nvPicPr>
          <p:cNvPr id="39" name="图片 38"/>
          <p:cNvPicPr>
            <a:picLocks noChangeAspect="1"/>
          </p:cNvPicPr>
          <p:nvPr/>
        </p:nvPicPr>
        <p:blipFill>
          <a:blip r:embed="rId27" cstate="print">
            <a:extLst>
              <a:ext uri="{BEBA8EAE-BF5A-486C-A8C5-ECC9F3942E4B}">
                <a14:imgProps xmlns:a14="http://schemas.microsoft.com/office/drawing/2010/main">
                  <a14:imgLayer r:embed="rId28">
                    <a14:imgEffect>
                      <a14:backgroundRemoval t="1282" b="98718" l="1667" r="97917">
                        <a14:foregroundMark x1="22917" y1="44872" x2="22917" y2="44872"/>
                        <a14:foregroundMark x1="28333" y1="38462" x2="28333" y2="38462"/>
                        <a14:foregroundMark x1="47500" y1="24359" x2="47500" y2="24359"/>
                        <a14:foregroundMark x1="68750" y1="43590" x2="68750" y2="43590"/>
                        <a14:foregroundMark x1="78750" y1="38462" x2="78750" y2="38462"/>
                        <a14:foregroundMark x1="73750" y1="75641" x2="73750" y2="75641"/>
                        <a14:foregroundMark x1="82500" y1="75641" x2="82500" y2="75641"/>
                        <a14:foregroundMark x1="31250" y1="75641" x2="31250" y2="75641"/>
                        <a14:foregroundMark x1="29167" y1="76923" x2="29167" y2="76923"/>
                        <a14:foregroundMark x1="26250" y1="76923" x2="26250" y2="76923"/>
                        <a14:foregroundMark x1="23333" y1="76923" x2="23333" y2="76923"/>
                        <a14:foregroundMark x1="18333" y1="79487" x2="18333" y2="79487"/>
                        <a14:foregroundMark x1="12917" y1="76923" x2="12917" y2="76923"/>
                        <a14:foregroundMark x1="91667" y1="80769" x2="91667" y2="80769"/>
                        <a14:foregroundMark x1="91250" y1="71795" x2="91250" y2="71795"/>
                      </a14:backgroundRemoval>
                    </a14:imgEffect>
                  </a14:imgLayer>
                </a14:imgProps>
              </a:ext>
              <a:ext uri="{28A0092B-C50C-407E-A947-70E740481C1C}">
                <a14:useLocalDpi xmlns:a14="http://schemas.microsoft.com/office/drawing/2010/main" val="0"/>
              </a:ext>
            </a:extLst>
          </a:blip>
          <a:stretch>
            <a:fillRect/>
          </a:stretch>
        </p:blipFill>
        <p:spPr>
          <a:xfrm>
            <a:off x="7078850" y="4215309"/>
            <a:ext cx="572073" cy="185924"/>
          </a:xfrm>
          <a:prstGeom prst="rect">
            <a:avLst/>
          </a:prstGeom>
        </p:spPr>
      </p:pic>
      <p:sp>
        <p:nvSpPr>
          <p:cNvPr id="40" name="矩形 39"/>
          <p:cNvSpPr/>
          <p:nvPr/>
        </p:nvSpPr>
        <p:spPr>
          <a:xfrm>
            <a:off x="1452283" y="3997445"/>
            <a:ext cx="3036668" cy="1384995"/>
          </a:xfrm>
          <a:prstGeom prst="rect">
            <a:avLst/>
          </a:prstGeom>
        </p:spPr>
        <p:txBody>
          <a:bodyPr wrap="square">
            <a:spAutoFit/>
          </a:bodyPr>
          <a:lstStyle/>
          <a:p>
            <a:pPr>
              <a:lnSpc>
                <a:spcPct val="150000"/>
              </a:lnSpc>
              <a:defRPr/>
            </a:pPr>
            <a:r>
              <a:rPr lang="zh-CN" altLang="en-US" sz="1400" b="1" dirty="0">
                <a:solidFill>
                  <a:srgbClr val="000508"/>
                </a:solidFill>
                <a:latin typeface="+mj-ea"/>
                <a:ea typeface="+mj-ea"/>
              </a:rPr>
              <a:t>通过与</a:t>
            </a:r>
            <a:r>
              <a:rPr lang="en-US" altLang="zh-CN" sz="1400" b="1" dirty="0">
                <a:solidFill>
                  <a:srgbClr val="000508"/>
                </a:solidFill>
                <a:latin typeface="+mj-ea"/>
                <a:ea typeface="+mj-ea"/>
              </a:rPr>
              <a:t>Oculus</a:t>
            </a:r>
            <a:r>
              <a:rPr lang="zh-CN" altLang="en-US" sz="1400" b="1" dirty="0">
                <a:solidFill>
                  <a:srgbClr val="000508"/>
                </a:solidFill>
                <a:latin typeface="+mj-ea"/>
                <a:ea typeface="+mj-ea"/>
              </a:rPr>
              <a:t>合作，三星</a:t>
            </a:r>
            <a:r>
              <a:rPr lang="en-US" altLang="zh-CN" sz="1400" b="1" dirty="0">
                <a:solidFill>
                  <a:srgbClr val="000508"/>
                </a:solidFill>
                <a:latin typeface="+mj-ea"/>
                <a:ea typeface="+mj-ea"/>
              </a:rPr>
              <a:t>2014</a:t>
            </a:r>
            <a:r>
              <a:rPr lang="zh-CN" altLang="en-US" sz="1400" b="1" dirty="0">
                <a:solidFill>
                  <a:srgbClr val="000508"/>
                </a:solidFill>
                <a:latin typeface="+mj-ea"/>
                <a:ea typeface="+mj-ea"/>
              </a:rPr>
              <a:t>年</a:t>
            </a:r>
            <a:r>
              <a:rPr lang="en-US" altLang="zh-CN" sz="1400" b="1" dirty="0">
                <a:solidFill>
                  <a:srgbClr val="000508"/>
                </a:solidFill>
                <a:latin typeface="+mj-ea"/>
                <a:ea typeface="+mj-ea"/>
              </a:rPr>
              <a:t>9</a:t>
            </a:r>
            <a:r>
              <a:rPr lang="zh-CN" altLang="en-US" sz="1400" b="1" dirty="0">
                <a:solidFill>
                  <a:srgbClr val="000508"/>
                </a:solidFill>
                <a:latin typeface="+mj-ea"/>
                <a:ea typeface="+mj-ea"/>
              </a:rPr>
              <a:t>月发布了</a:t>
            </a:r>
            <a:r>
              <a:rPr lang="en-US" altLang="zh-CN" sz="1400" b="1" dirty="0">
                <a:solidFill>
                  <a:srgbClr val="000508"/>
                </a:solidFill>
                <a:latin typeface="+mj-ea"/>
                <a:ea typeface="+mj-ea"/>
              </a:rPr>
              <a:t>Gear </a:t>
            </a:r>
            <a:r>
              <a:rPr lang="en-US" altLang="zh-CN" sz="1400" b="1" dirty="0" smtClean="0">
                <a:solidFill>
                  <a:srgbClr val="000508"/>
                </a:solidFill>
                <a:latin typeface="+mj-ea"/>
                <a:ea typeface="+mj-ea"/>
              </a:rPr>
              <a:t>VR</a:t>
            </a:r>
            <a:r>
              <a:rPr lang="zh-CN" altLang="en-US" sz="1400" b="1" dirty="0" smtClean="0">
                <a:solidFill>
                  <a:srgbClr val="000508"/>
                </a:solidFill>
                <a:latin typeface="+mj-ea"/>
                <a:ea typeface="+mj-ea"/>
              </a:rPr>
              <a:t>；</a:t>
            </a:r>
            <a:endParaRPr lang="en-US" altLang="zh-CN" sz="1400" b="1" dirty="0" smtClean="0">
              <a:solidFill>
                <a:srgbClr val="000508"/>
              </a:solidFill>
              <a:latin typeface="+mj-ea"/>
              <a:ea typeface="+mj-ea"/>
            </a:endParaRPr>
          </a:p>
          <a:p>
            <a:pPr>
              <a:lnSpc>
                <a:spcPct val="150000"/>
              </a:lnSpc>
              <a:defRPr/>
            </a:pPr>
            <a:r>
              <a:rPr lang="en-US" altLang="zh-CN" sz="1400" b="1" dirty="0" smtClean="0">
                <a:solidFill>
                  <a:srgbClr val="000508"/>
                </a:solidFill>
                <a:latin typeface="+mj-ea"/>
                <a:ea typeface="+mj-ea"/>
              </a:rPr>
              <a:t>2016</a:t>
            </a:r>
            <a:r>
              <a:rPr lang="zh-CN" altLang="en-US" sz="1400" b="1" dirty="0">
                <a:solidFill>
                  <a:srgbClr val="000508"/>
                </a:solidFill>
                <a:latin typeface="+mj-ea"/>
                <a:ea typeface="+mj-ea"/>
              </a:rPr>
              <a:t>年上半年，索尼还计划推出</a:t>
            </a:r>
            <a:r>
              <a:rPr lang="en-US" altLang="zh-CN" sz="1400" b="1" dirty="0">
                <a:solidFill>
                  <a:srgbClr val="000508"/>
                </a:solidFill>
                <a:latin typeface="+mj-ea"/>
                <a:ea typeface="+mj-ea"/>
              </a:rPr>
              <a:t>VR</a:t>
            </a:r>
            <a:r>
              <a:rPr lang="zh-CN" altLang="en-US" sz="1400" b="1" dirty="0">
                <a:solidFill>
                  <a:srgbClr val="000508"/>
                </a:solidFill>
                <a:latin typeface="+mj-ea"/>
                <a:ea typeface="+mj-ea"/>
              </a:rPr>
              <a:t>头盔</a:t>
            </a:r>
            <a:r>
              <a:rPr lang="en-US" altLang="zh-CN" sz="1400" b="1" dirty="0">
                <a:solidFill>
                  <a:srgbClr val="000508"/>
                </a:solidFill>
                <a:latin typeface="+mj-ea"/>
                <a:ea typeface="+mj-ea"/>
              </a:rPr>
              <a:t>PlayStation </a:t>
            </a:r>
            <a:r>
              <a:rPr lang="en-US" altLang="zh-CN" sz="1400" b="1" dirty="0" smtClean="0">
                <a:solidFill>
                  <a:srgbClr val="000508"/>
                </a:solidFill>
                <a:latin typeface="+mj-ea"/>
                <a:ea typeface="+mj-ea"/>
              </a:rPr>
              <a:t>VR</a:t>
            </a:r>
            <a:r>
              <a:rPr lang="zh-CN" altLang="en-US" sz="1400" b="1" dirty="0" smtClean="0">
                <a:solidFill>
                  <a:srgbClr val="000508"/>
                </a:solidFill>
                <a:latin typeface="+mj-ea"/>
                <a:ea typeface="+mj-ea"/>
              </a:rPr>
              <a:t>。</a:t>
            </a:r>
            <a:endParaRPr lang="zh-CN" altLang="en-US" sz="1400" b="1" dirty="0">
              <a:solidFill>
                <a:srgbClr val="000508"/>
              </a:solidFill>
              <a:latin typeface="+mj-ea"/>
              <a:ea typeface="+mj-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670120"/>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应用场景一：</a:t>
            </a:r>
            <a:r>
              <a:rPr lang="zh-CN" altLang="en-US" sz="3200" b="1" dirty="0">
                <a:solidFill>
                  <a:srgbClr val="0070C0"/>
                </a:solidFill>
                <a:latin typeface="+mj-ea"/>
                <a:ea typeface="+mj-ea"/>
              </a:rPr>
              <a:t>犯罪现场重建</a:t>
            </a:r>
          </a:p>
        </p:txBody>
      </p:sp>
      <p:sp>
        <p:nvSpPr>
          <p:cNvPr id="4" name="矩形 3"/>
          <p:cNvSpPr/>
          <p:nvPr/>
        </p:nvSpPr>
        <p:spPr>
          <a:xfrm>
            <a:off x="353478" y="1179048"/>
            <a:ext cx="6176975" cy="5013039"/>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瑞士苏黎世大学的专家声称，虚拟现实技术可以在刑事案件当中起到</a:t>
            </a:r>
            <a:r>
              <a:rPr lang="zh-CN" altLang="en-US" sz="2400" kern="100" dirty="0">
                <a:solidFill>
                  <a:srgbClr val="C00000"/>
                </a:solidFill>
                <a:latin typeface="+mj-ea"/>
                <a:ea typeface="+mj-ea"/>
                <a:cs typeface="Times New Roman" pitchFamily="18" charset="0"/>
              </a:rPr>
              <a:t>“具象化说明”</a:t>
            </a:r>
            <a:r>
              <a:rPr lang="zh-CN" altLang="en-US" sz="2400" kern="100" dirty="0">
                <a:solidFill>
                  <a:schemeClr val="tx1">
                    <a:lumMod val="50000"/>
                  </a:schemeClr>
                </a:solidFill>
                <a:latin typeface="+mj-ea"/>
                <a:ea typeface="+mj-ea"/>
                <a:cs typeface="Times New Roman" pitchFamily="18" charset="0"/>
              </a:rPr>
              <a:t>的作用。近几年来，刑侦手段愈发高科技化，人们开始能够截取犯罪现场的</a:t>
            </a:r>
            <a:r>
              <a:rPr lang="en-US" altLang="zh-CN" sz="2400" kern="100" dirty="0">
                <a:solidFill>
                  <a:schemeClr val="tx1">
                    <a:lumMod val="50000"/>
                  </a:schemeClr>
                </a:solidFill>
                <a:latin typeface="+mj-ea"/>
                <a:ea typeface="+mj-ea"/>
                <a:cs typeface="Times New Roman" pitchFamily="18" charset="0"/>
              </a:rPr>
              <a:t>3D</a:t>
            </a:r>
            <a:r>
              <a:rPr lang="zh-CN" altLang="en-US" sz="2400" kern="100" dirty="0">
                <a:solidFill>
                  <a:schemeClr val="tx1">
                    <a:lumMod val="50000"/>
                  </a:schemeClr>
                </a:solidFill>
                <a:latin typeface="+mj-ea"/>
                <a:ea typeface="+mj-ea"/>
                <a:cs typeface="Times New Roman" pitchFamily="18" charset="0"/>
              </a:rPr>
              <a:t>信息</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专家表示，可以综合所有这些数据创建犯罪现场的</a:t>
            </a:r>
            <a:r>
              <a:rPr lang="en-US" altLang="zh-CN" sz="2400" kern="100" dirty="0">
                <a:solidFill>
                  <a:srgbClr val="C00000"/>
                </a:solidFill>
                <a:latin typeface="+mj-ea"/>
                <a:ea typeface="+mj-ea"/>
                <a:cs typeface="Times New Roman" pitchFamily="18" charset="0"/>
              </a:rPr>
              <a:t>3D</a:t>
            </a:r>
            <a:r>
              <a:rPr lang="zh-CN" altLang="en-US" sz="2400" kern="100" dirty="0">
                <a:solidFill>
                  <a:srgbClr val="C00000"/>
                </a:solidFill>
                <a:latin typeface="+mj-ea"/>
                <a:ea typeface="+mj-ea"/>
                <a:cs typeface="Times New Roman" pitchFamily="18" charset="0"/>
              </a:rPr>
              <a:t>模型</a:t>
            </a:r>
            <a:r>
              <a:rPr lang="zh-CN" altLang="en-US" sz="2400" kern="100" dirty="0">
                <a:solidFill>
                  <a:schemeClr val="tx1">
                    <a:lumMod val="50000"/>
                  </a:schemeClr>
                </a:solidFill>
                <a:latin typeface="+mj-ea"/>
                <a:ea typeface="+mj-ea"/>
                <a:cs typeface="Times New Roman" pitchFamily="18" charset="0"/>
              </a:rPr>
              <a:t>，侦查人员可通过</a:t>
            </a:r>
            <a:r>
              <a:rPr lang="en-US" altLang="zh-CN" sz="2400" kern="100" dirty="0">
                <a:solidFill>
                  <a:schemeClr val="tx1">
                    <a:lumMod val="50000"/>
                  </a:schemeClr>
                </a:solidFill>
                <a:latin typeface="+mj-ea"/>
                <a:ea typeface="+mj-ea"/>
                <a:cs typeface="Times New Roman" pitchFamily="18" charset="0"/>
              </a:rPr>
              <a:t>Oculus Rift</a:t>
            </a:r>
            <a:r>
              <a:rPr lang="zh-CN" altLang="en-US" sz="2400" kern="100" dirty="0">
                <a:solidFill>
                  <a:schemeClr val="tx1">
                    <a:lumMod val="50000"/>
                  </a:schemeClr>
                </a:solidFill>
                <a:latin typeface="+mj-ea"/>
                <a:ea typeface="+mj-ea"/>
                <a:cs typeface="Times New Roman" pitchFamily="18" charset="0"/>
              </a:rPr>
              <a:t>头戴显示器，对</a:t>
            </a:r>
            <a:r>
              <a:rPr lang="en-US" altLang="zh-CN" sz="2400" kern="100" dirty="0">
                <a:solidFill>
                  <a:schemeClr val="tx1">
                    <a:lumMod val="50000"/>
                  </a:schemeClr>
                </a:solidFill>
                <a:latin typeface="+mj-ea"/>
                <a:ea typeface="+mj-ea"/>
                <a:cs typeface="Times New Roman" pitchFamily="18" charset="0"/>
              </a:rPr>
              <a:t>3D</a:t>
            </a:r>
            <a:r>
              <a:rPr lang="zh-CN" altLang="en-US" sz="2400" kern="100" dirty="0">
                <a:solidFill>
                  <a:schemeClr val="tx1">
                    <a:lumMod val="50000"/>
                  </a:schemeClr>
                </a:solidFill>
                <a:latin typeface="+mj-ea"/>
                <a:ea typeface="+mj-ea"/>
                <a:cs typeface="Times New Roman" pitchFamily="18" charset="0"/>
              </a:rPr>
              <a:t>重建的犯罪现场进行侦查。比起把信息列在纸上，这种“实景”勘察更有利于调查工作的开展。</a:t>
            </a:r>
          </a:p>
        </p:txBody>
      </p:sp>
      <p:sp>
        <p:nvSpPr>
          <p:cNvPr id="5" name="矩形 4"/>
          <p:cNvSpPr/>
          <p:nvPr/>
        </p:nvSpPr>
        <p:spPr>
          <a:xfrm>
            <a:off x="292063" y="1146412"/>
            <a:ext cx="6299806" cy="507831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clrChange>
              <a:clrFrom>
                <a:srgbClr val="EBEBEB">
                  <a:alpha val="100000"/>
                </a:srgbClr>
              </a:clrFrom>
              <a:clrTo>
                <a:srgbClr val="EBEBEB">
                  <a:alpha val="100000"/>
                  <a:alpha val="0"/>
                </a:srgbClr>
              </a:clrTo>
            </a:clrChange>
            <a:extLst>
              <a:ext uri="{28A0092B-C50C-407E-A947-70E740481C1C}">
                <a14:useLocalDpi xmlns:a14="http://schemas.microsoft.com/office/drawing/2010/main" val="0"/>
              </a:ext>
            </a:extLst>
          </a:blip>
          <a:stretch>
            <a:fillRect/>
          </a:stretch>
        </p:blipFill>
        <p:spPr>
          <a:xfrm>
            <a:off x="7465323" y="1179048"/>
            <a:ext cx="4050115" cy="219442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324" y="3827325"/>
            <a:ext cx="4050115" cy="228468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a:t>
            </a:r>
            <a:r>
              <a:rPr lang="zh-CN" altLang="en-US" sz="3200" b="1" dirty="0">
                <a:solidFill>
                  <a:srgbClr val="0070C0"/>
                </a:solidFill>
                <a:latin typeface="+mj-ea"/>
                <a:ea typeface="+mj-ea"/>
              </a:rPr>
              <a:t>场景二：缓解疼痛</a:t>
            </a:r>
            <a:endParaRPr lang="zh-CN" altLang="en-US" sz="3200" b="1" dirty="0" smtClean="0">
              <a:solidFill>
                <a:srgbClr val="0070C0"/>
              </a:solidFill>
              <a:latin typeface="+mj-ea"/>
              <a:ea typeface="+mj-ea"/>
            </a:endParaRPr>
          </a:p>
        </p:txBody>
      </p:sp>
      <p:sp>
        <p:nvSpPr>
          <p:cNvPr id="4" name="矩形 3"/>
          <p:cNvSpPr/>
          <p:nvPr/>
        </p:nvSpPr>
        <p:spPr>
          <a:xfrm>
            <a:off x="353478" y="1179048"/>
            <a:ext cx="6176975" cy="5078313"/>
          </a:xfrm>
          <a:prstGeom prst="rect">
            <a:avLst/>
          </a:prstGeom>
        </p:spPr>
        <p:txBody>
          <a:bodyPr wrap="square">
            <a:spAutoFit/>
          </a:bodyPr>
          <a:lstStyle/>
          <a:p>
            <a:pPr algn="just">
              <a:lnSpc>
                <a:spcPct val="150000"/>
              </a:lnSpc>
              <a:spcAft>
                <a:spcPts val="0"/>
              </a:spcAft>
            </a:pPr>
            <a:r>
              <a:rPr lang="zh-CN" altLang="en-US" sz="2400" kern="100" dirty="0" smtClean="0">
                <a:solidFill>
                  <a:schemeClr val="tx1">
                    <a:lumMod val="50000"/>
                  </a:schemeClr>
                </a:solidFill>
                <a:latin typeface="+mj-ea"/>
                <a:ea typeface="+mj-ea"/>
                <a:cs typeface="Times New Roman" pitchFamily="18" charset="0"/>
              </a:rPr>
              <a:t>创业</a:t>
            </a:r>
            <a:r>
              <a:rPr lang="zh-CN" altLang="en-US" sz="2400" kern="100" dirty="0">
                <a:solidFill>
                  <a:schemeClr val="tx1">
                    <a:lumMod val="50000"/>
                  </a:schemeClr>
                </a:solidFill>
                <a:latin typeface="+mj-ea"/>
                <a:ea typeface="+mj-ea"/>
                <a:cs typeface="Times New Roman" pitchFamily="18" charset="0"/>
              </a:rPr>
              <a:t>公司</a:t>
            </a:r>
            <a:r>
              <a:rPr lang="en-US" altLang="zh-CN" sz="2400" kern="100" dirty="0" err="1">
                <a:solidFill>
                  <a:schemeClr val="tx1">
                    <a:lumMod val="50000"/>
                  </a:schemeClr>
                </a:solidFill>
                <a:latin typeface="+mj-ea"/>
                <a:ea typeface="+mj-ea"/>
                <a:cs typeface="Times New Roman" pitchFamily="18" charset="0"/>
              </a:rPr>
              <a:t>DreamStream</a:t>
            </a:r>
            <a:r>
              <a:rPr lang="en-US" altLang="zh-CN" sz="2400" kern="100" dirty="0">
                <a:solidFill>
                  <a:schemeClr val="tx1">
                    <a:lumMod val="50000"/>
                  </a:schemeClr>
                </a:solidFill>
                <a:latin typeface="+mj-ea"/>
                <a:ea typeface="+mj-ea"/>
                <a:cs typeface="Times New Roman" pitchFamily="18" charset="0"/>
              </a:rPr>
              <a:t> VR</a:t>
            </a:r>
            <a:r>
              <a:rPr lang="zh-CN" altLang="en-US" sz="2400" kern="100" dirty="0">
                <a:solidFill>
                  <a:schemeClr val="tx1">
                    <a:lumMod val="50000"/>
                  </a:schemeClr>
                </a:solidFill>
                <a:latin typeface="+mj-ea"/>
                <a:ea typeface="+mj-ea"/>
                <a:cs typeface="Times New Roman" pitchFamily="18" charset="0"/>
              </a:rPr>
              <a:t>利用早期版本的几款</a:t>
            </a:r>
            <a:r>
              <a:rPr lang="en-US" altLang="zh-CN" sz="2400" kern="100" dirty="0">
                <a:solidFill>
                  <a:schemeClr val="tx1">
                    <a:lumMod val="50000"/>
                  </a:schemeClr>
                </a:solidFill>
                <a:latin typeface="+mj-ea"/>
                <a:ea typeface="+mj-ea"/>
                <a:cs typeface="Times New Roman" pitchFamily="18" charset="0"/>
              </a:rPr>
              <a:t>Oculus Rift</a:t>
            </a:r>
            <a:r>
              <a:rPr lang="zh-CN" altLang="en-US" sz="2400" kern="100" dirty="0">
                <a:solidFill>
                  <a:schemeClr val="tx1">
                    <a:lumMod val="50000"/>
                  </a:schemeClr>
                </a:solidFill>
                <a:latin typeface="+mj-ea"/>
                <a:ea typeface="+mj-ea"/>
                <a:cs typeface="Times New Roman" pitchFamily="18" charset="0"/>
              </a:rPr>
              <a:t>头戴显示器，为用户缓解疼痛。该公司官网声称：“超过</a:t>
            </a:r>
            <a:r>
              <a:rPr lang="en-US" altLang="zh-CN" sz="2400" kern="100" dirty="0">
                <a:solidFill>
                  <a:schemeClr val="tx1">
                    <a:lumMod val="50000"/>
                  </a:schemeClr>
                </a:solidFill>
                <a:latin typeface="+mj-ea"/>
                <a:ea typeface="+mj-ea"/>
                <a:cs typeface="Times New Roman" pitchFamily="18" charset="0"/>
              </a:rPr>
              <a:t>10</a:t>
            </a:r>
            <a:r>
              <a:rPr lang="zh-CN" altLang="en-US" sz="2400" kern="100" dirty="0">
                <a:solidFill>
                  <a:schemeClr val="tx1">
                    <a:lumMod val="50000"/>
                  </a:schemeClr>
                </a:solidFill>
                <a:latin typeface="+mj-ea"/>
                <a:ea typeface="+mj-ea"/>
                <a:cs typeface="Times New Roman" pitchFamily="18" charset="0"/>
              </a:rPr>
              <a:t>年的研究和临床试验表明，</a:t>
            </a:r>
            <a:r>
              <a:rPr lang="zh-CN" altLang="en-US" sz="2400" kern="100" dirty="0">
                <a:solidFill>
                  <a:srgbClr val="C00000"/>
                </a:solidFill>
                <a:latin typeface="+mj-ea"/>
                <a:ea typeface="+mj-ea"/>
                <a:cs typeface="Times New Roman" pitchFamily="18" charset="0"/>
              </a:rPr>
              <a:t>沉浸式虚拟现实</a:t>
            </a:r>
            <a:r>
              <a:rPr lang="zh-CN" altLang="en-US" sz="2400" kern="100" dirty="0">
                <a:solidFill>
                  <a:schemeClr val="tx1">
                    <a:lumMod val="50000"/>
                  </a:schemeClr>
                </a:solidFill>
                <a:latin typeface="+mj-ea"/>
                <a:ea typeface="+mj-ea"/>
                <a:cs typeface="Times New Roman" pitchFamily="18" charset="0"/>
              </a:rPr>
              <a:t>可以显著</a:t>
            </a:r>
            <a:r>
              <a:rPr lang="zh-CN" altLang="en-US" sz="2400" kern="100" dirty="0">
                <a:solidFill>
                  <a:srgbClr val="C00000"/>
                </a:solidFill>
                <a:latin typeface="+mj-ea"/>
                <a:ea typeface="+mj-ea"/>
                <a:cs typeface="Times New Roman" pitchFamily="18" charset="0"/>
              </a:rPr>
              <a:t>减轻疼痛、缓解压力</a:t>
            </a:r>
            <a:r>
              <a:rPr lang="zh-CN" altLang="en-US" sz="2400" kern="100" dirty="0">
                <a:solidFill>
                  <a:schemeClr val="tx1">
                    <a:lumMod val="50000"/>
                  </a:schemeClr>
                </a:solidFill>
                <a:latin typeface="+mj-ea"/>
                <a:ea typeface="+mj-ea"/>
                <a:cs typeface="Times New Roman" pitchFamily="18" charset="0"/>
              </a:rPr>
              <a:t>，有助于病人的康复。</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相关专家表示，虚拟现实在缓解疼痛方面比起传统疗法更为安全有效。因为传统疗法通常会使用麻醉药，长期使用会产生抗药性并容易成瘾。</a:t>
            </a:r>
          </a:p>
        </p:txBody>
      </p:sp>
      <p:sp>
        <p:nvSpPr>
          <p:cNvPr id="5" name="矩形 4"/>
          <p:cNvSpPr/>
          <p:nvPr/>
        </p:nvSpPr>
        <p:spPr>
          <a:xfrm>
            <a:off x="292063" y="1146412"/>
            <a:ext cx="6299806" cy="507831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194" y="1937982"/>
            <a:ext cx="4816361" cy="34239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应用场景</a:t>
            </a:r>
            <a:r>
              <a:rPr lang="zh-CN" altLang="en-US" sz="3200" b="1" dirty="0">
                <a:solidFill>
                  <a:srgbClr val="0070C0"/>
                </a:solidFill>
                <a:latin typeface="+mj-ea"/>
                <a:ea typeface="+mj-ea"/>
              </a:rPr>
              <a:t>三：沉浸式新闻</a:t>
            </a:r>
            <a:endParaRPr lang="zh-CN" altLang="en-US" sz="3200" b="1" dirty="0" smtClean="0">
              <a:solidFill>
                <a:srgbClr val="0070C0"/>
              </a:solidFill>
              <a:latin typeface="+mj-ea"/>
              <a:ea typeface="+mj-ea"/>
            </a:endParaRPr>
          </a:p>
        </p:txBody>
      </p:sp>
      <p:sp>
        <p:nvSpPr>
          <p:cNvPr id="4" name="矩形 3"/>
          <p:cNvSpPr/>
          <p:nvPr/>
        </p:nvSpPr>
        <p:spPr>
          <a:xfrm>
            <a:off x="353478" y="1179048"/>
            <a:ext cx="6176975" cy="5078313"/>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总部位于加利福尼亚州的</a:t>
            </a:r>
            <a:r>
              <a:rPr lang="en-US" altLang="zh-CN" sz="2400" kern="100" dirty="0">
                <a:solidFill>
                  <a:schemeClr val="tx1">
                    <a:lumMod val="50000"/>
                  </a:schemeClr>
                </a:solidFill>
                <a:latin typeface="+mj-ea"/>
                <a:ea typeface="+mj-ea"/>
                <a:cs typeface="Times New Roman" pitchFamily="18" charset="0"/>
              </a:rPr>
              <a:t>Emblematic Group</a:t>
            </a:r>
            <a:r>
              <a:rPr lang="zh-CN" altLang="en-US" sz="2400" kern="100" dirty="0">
                <a:solidFill>
                  <a:schemeClr val="tx1">
                    <a:lumMod val="50000"/>
                  </a:schemeClr>
                </a:solidFill>
                <a:latin typeface="+mj-ea"/>
                <a:ea typeface="+mj-ea"/>
                <a:cs typeface="Times New Roman" pitchFamily="18" charset="0"/>
              </a:rPr>
              <a:t>利用虚拟现实技术，将用户送至虚拟世界，提供其</a:t>
            </a:r>
            <a:r>
              <a:rPr lang="zh-CN" altLang="en-US" sz="2400" kern="100" dirty="0">
                <a:solidFill>
                  <a:srgbClr val="C00000"/>
                </a:solidFill>
                <a:latin typeface="+mj-ea"/>
                <a:ea typeface="+mj-ea"/>
                <a:cs typeface="Times New Roman" pitchFamily="18" charset="0"/>
              </a:rPr>
              <a:t>看待现实社会问题的新视角</a:t>
            </a:r>
            <a:r>
              <a:rPr lang="zh-CN" altLang="en-US" sz="2400" kern="100" dirty="0">
                <a:solidFill>
                  <a:schemeClr val="tx1">
                    <a:lumMod val="50000"/>
                  </a:schemeClr>
                </a:solidFill>
                <a:latin typeface="+mj-ea"/>
                <a:ea typeface="+mj-ea"/>
                <a:cs typeface="Times New Roman" pitchFamily="18" charset="0"/>
              </a:rPr>
              <a:t>。这种新形式的虚拟现实促进了“沉浸式新闻”的诞生和发展，让用户能够深入语境，真切感受社会问题</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比如关塔那摩监狱人权侵犯问题、叙利亚战争以及当代美国最底层无家可归者的现状。这种阅读方式让人们可以</a:t>
            </a:r>
            <a:r>
              <a:rPr lang="zh-CN" altLang="en-US" sz="2400" kern="100" dirty="0">
                <a:solidFill>
                  <a:srgbClr val="C00000"/>
                </a:solidFill>
                <a:latin typeface="+mj-ea"/>
                <a:ea typeface="+mj-ea"/>
                <a:cs typeface="Times New Roman" pitchFamily="18" charset="0"/>
              </a:rPr>
              <a:t>感同身受</a:t>
            </a:r>
            <a:r>
              <a:rPr lang="zh-CN" altLang="en-US" sz="2400" kern="100" dirty="0">
                <a:solidFill>
                  <a:schemeClr val="tx1">
                    <a:lumMod val="50000"/>
                  </a:schemeClr>
                </a:solidFill>
                <a:latin typeface="+mj-ea"/>
                <a:ea typeface="+mj-ea"/>
                <a:cs typeface="Times New Roman" pitchFamily="18" charset="0"/>
              </a:rPr>
              <a:t>，对内容产生更进一步的理解。</a:t>
            </a:r>
          </a:p>
        </p:txBody>
      </p:sp>
      <p:sp>
        <p:nvSpPr>
          <p:cNvPr id="5" name="矩形 4"/>
          <p:cNvSpPr/>
          <p:nvPr/>
        </p:nvSpPr>
        <p:spPr>
          <a:xfrm>
            <a:off x="292063" y="1146412"/>
            <a:ext cx="6299806" cy="507831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641" y="2160866"/>
            <a:ext cx="5238750" cy="31146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a:t>
            </a:r>
            <a:r>
              <a:rPr lang="zh-CN" altLang="en-US" sz="3200" b="1" dirty="0">
                <a:solidFill>
                  <a:srgbClr val="0070C0"/>
                </a:solidFill>
                <a:latin typeface="+mj-ea"/>
                <a:ea typeface="+mj-ea"/>
              </a:rPr>
              <a:t>场景四：虚拟工作空间</a:t>
            </a:r>
            <a:endParaRPr lang="zh-CN" altLang="en-US" sz="3200" b="1" dirty="0" smtClean="0">
              <a:solidFill>
                <a:srgbClr val="0070C0"/>
              </a:solidFill>
              <a:latin typeface="+mj-ea"/>
              <a:ea typeface="+mj-ea"/>
            </a:endParaRPr>
          </a:p>
        </p:txBody>
      </p:sp>
      <p:sp>
        <p:nvSpPr>
          <p:cNvPr id="4" name="矩形 3"/>
          <p:cNvSpPr/>
          <p:nvPr/>
        </p:nvSpPr>
        <p:spPr>
          <a:xfrm>
            <a:off x="353478" y="1179048"/>
            <a:ext cx="6176975" cy="5078313"/>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总部位于冰岛首都雷克雅未克的创业公司</a:t>
            </a:r>
            <a:r>
              <a:rPr lang="en-US" altLang="zh-CN" sz="2400" kern="100" dirty="0" err="1">
                <a:solidFill>
                  <a:schemeClr val="tx1">
                    <a:lumMod val="50000"/>
                  </a:schemeClr>
                </a:solidFill>
                <a:latin typeface="+mj-ea"/>
                <a:ea typeface="+mj-ea"/>
                <a:cs typeface="Times New Roman" pitchFamily="18" charset="0"/>
              </a:rPr>
              <a:t>BreakRoom</a:t>
            </a:r>
            <a:r>
              <a:rPr lang="zh-CN" altLang="en-US" sz="2400" kern="100" dirty="0">
                <a:solidFill>
                  <a:schemeClr val="tx1">
                    <a:lumMod val="50000"/>
                  </a:schemeClr>
                </a:solidFill>
                <a:latin typeface="+mj-ea"/>
                <a:ea typeface="+mj-ea"/>
                <a:cs typeface="Times New Roman" pitchFamily="18" charset="0"/>
              </a:rPr>
              <a:t>使用虚拟现实技术为用户提供了虚拟办公桌和办公空间。使用者戴上</a:t>
            </a:r>
            <a:r>
              <a:rPr lang="en-US" altLang="zh-CN" sz="2400" kern="100" dirty="0">
                <a:solidFill>
                  <a:schemeClr val="tx1">
                    <a:lumMod val="50000"/>
                  </a:schemeClr>
                </a:solidFill>
                <a:latin typeface="+mj-ea"/>
                <a:ea typeface="+mj-ea"/>
                <a:cs typeface="Times New Roman" pitchFamily="18" charset="0"/>
              </a:rPr>
              <a:t>Oculus Rift</a:t>
            </a:r>
            <a:r>
              <a:rPr lang="zh-CN" altLang="en-US" sz="2400" kern="100" dirty="0">
                <a:solidFill>
                  <a:schemeClr val="tx1">
                    <a:lumMod val="50000"/>
                  </a:schemeClr>
                </a:solidFill>
                <a:latin typeface="+mj-ea"/>
                <a:ea typeface="+mj-ea"/>
                <a:cs typeface="Times New Roman" pitchFamily="18" charset="0"/>
              </a:rPr>
              <a:t>，就可以进入</a:t>
            </a:r>
            <a:r>
              <a:rPr lang="en-US" altLang="zh-CN" sz="2400" kern="100" dirty="0" err="1">
                <a:solidFill>
                  <a:schemeClr val="tx1">
                    <a:lumMod val="50000"/>
                  </a:schemeClr>
                </a:solidFill>
                <a:latin typeface="+mj-ea"/>
                <a:ea typeface="+mj-ea"/>
                <a:cs typeface="Times New Roman" pitchFamily="18" charset="0"/>
              </a:rPr>
              <a:t>BreakRoom</a:t>
            </a:r>
            <a:r>
              <a:rPr lang="zh-CN" altLang="en-US" sz="2400" kern="100" dirty="0">
                <a:solidFill>
                  <a:schemeClr val="tx1">
                    <a:lumMod val="50000"/>
                  </a:schemeClr>
                </a:solidFill>
                <a:latin typeface="+mj-ea"/>
                <a:ea typeface="+mj-ea"/>
                <a:cs typeface="Times New Roman" pitchFamily="18" charset="0"/>
              </a:rPr>
              <a:t>提供的交互式虚拟工作空间</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人们戴上头盔，就可以</a:t>
            </a:r>
            <a:r>
              <a:rPr lang="zh-CN" altLang="en-US" sz="2400" kern="100" dirty="0">
                <a:solidFill>
                  <a:srgbClr val="C00000"/>
                </a:solidFill>
                <a:latin typeface="+mj-ea"/>
                <a:ea typeface="+mj-ea"/>
                <a:cs typeface="Times New Roman" pitchFamily="18" charset="0"/>
              </a:rPr>
              <a:t>关闭背景噪音，屏蔽周边一切干扰</a:t>
            </a:r>
            <a:r>
              <a:rPr lang="zh-CN" altLang="en-US" sz="2400" kern="100" dirty="0">
                <a:solidFill>
                  <a:schemeClr val="tx1">
                    <a:lumMod val="50000"/>
                  </a:schemeClr>
                </a:solidFill>
                <a:latin typeface="+mj-ea"/>
                <a:ea typeface="+mj-ea"/>
                <a:cs typeface="Times New Roman" pitchFamily="18" charset="0"/>
              </a:rPr>
              <a:t>。同理，彭博资讯据此建起了证券交易所数据终端模型，可以和</a:t>
            </a:r>
            <a:r>
              <a:rPr lang="en-US" altLang="zh-CN" sz="2400" kern="100" dirty="0">
                <a:solidFill>
                  <a:schemeClr val="tx1">
                    <a:lumMod val="50000"/>
                  </a:schemeClr>
                </a:solidFill>
                <a:latin typeface="+mj-ea"/>
                <a:ea typeface="+mj-ea"/>
                <a:cs typeface="Times New Roman" pitchFamily="18" charset="0"/>
              </a:rPr>
              <a:t>Oculus Rift</a:t>
            </a:r>
            <a:r>
              <a:rPr lang="zh-CN" altLang="en-US" sz="2400" kern="100" dirty="0">
                <a:solidFill>
                  <a:schemeClr val="tx1">
                    <a:lumMod val="50000"/>
                  </a:schemeClr>
                </a:solidFill>
                <a:latin typeface="+mj-ea"/>
                <a:ea typeface="+mj-ea"/>
                <a:cs typeface="Times New Roman" pitchFamily="18" charset="0"/>
              </a:rPr>
              <a:t>头戴式显示器连接。</a:t>
            </a:r>
          </a:p>
        </p:txBody>
      </p:sp>
      <p:sp>
        <p:nvSpPr>
          <p:cNvPr id="5" name="矩形 4"/>
          <p:cNvSpPr/>
          <p:nvPr/>
        </p:nvSpPr>
        <p:spPr>
          <a:xfrm>
            <a:off x="292063" y="1146412"/>
            <a:ext cx="6299806" cy="5078313"/>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clrChange>
              <a:clrFrom>
                <a:srgbClr val="FEFEFE">
                  <a:alpha val="100000"/>
                </a:srgbClr>
              </a:clrFrom>
              <a:clrTo>
                <a:srgbClr val="FEFEFE">
                  <a:alpha val="100000"/>
                  <a:alpha val="0"/>
                </a:srgbClr>
              </a:clrTo>
            </a:clrChange>
            <a:extLst>
              <a:ext uri="{28A0092B-C50C-407E-A947-70E740481C1C}">
                <a14:useLocalDpi xmlns:a14="http://schemas.microsoft.com/office/drawing/2010/main" val="0"/>
              </a:ext>
            </a:extLst>
          </a:blip>
          <a:srcRect t="4478" b="3980"/>
          <a:stretch>
            <a:fillRect/>
          </a:stretch>
        </p:blipFill>
        <p:spPr>
          <a:xfrm>
            <a:off x="7410248" y="1140936"/>
            <a:ext cx="3653348" cy="2511188"/>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4501" t="10541" r="2256"/>
          <a:stretch>
            <a:fillRect/>
          </a:stretch>
        </p:blipFill>
        <p:spPr>
          <a:xfrm>
            <a:off x="7378700" y="3897782"/>
            <a:ext cx="3684896" cy="232694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应用场景五：制造业</a:t>
            </a:r>
          </a:p>
        </p:txBody>
      </p:sp>
      <p:sp>
        <p:nvSpPr>
          <p:cNvPr id="4" name="矩形 3"/>
          <p:cNvSpPr/>
          <p:nvPr/>
        </p:nvSpPr>
        <p:spPr>
          <a:xfrm>
            <a:off x="353478" y="1179048"/>
            <a:ext cx="6176975" cy="4459041"/>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总部位于英国的</a:t>
            </a:r>
            <a:r>
              <a:rPr lang="en-US" altLang="zh-CN" sz="2400" kern="100" dirty="0" err="1">
                <a:solidFill>
                  <a:schemeClr val="tx1">
                    <a:lumMod val="50000"/>
                  </a:schemeClr>
                </a:solidFill>
                <a:latin typeface="+mj-ea"/>
                <a:ea typeface="+mj-ea"/>
                <a:cs typeface="Times New Roman" pitchFamily="18" charset="0"/>
              </a:rPr>
              <a:t>Virtalis</a:t>
            </a:r>
            <a:r>
              <a:rPr lang="zh-CN" altLang="en-US" sz="2400" kern="100" dirty="0">
                <a:solidFill>
                  <a:schemeClr val="tx1">
                    <a:lumMod val="50000"/>
                  </a:schemeClr>
                </a:solidFill>
                <a:latin typeface="+mj-ea"/>
                <a:ea typeface="+mj-ea"/>
                <a:cs typeface="Times New Roman" pitchFamily="18" charset="0"/>
              </a:rPr>
              <a:t>使用虚拟现实技术，让制造商们可以真实感知处于</a:t>
            </a:r>
            <a:r>
              <a:rPr lang="zh-CN" altLang="en-US" sz="2400" kern="100" dirty="0">
                <a:solidFill>
                  <a:srgbClr val="C00000"/>
                </a:solidFill>
                <a:latin typeface="+mj-ea"/>
                <a:ea typeface="+mj-ea"/>
                <a:cs typeface="Times New Roman" pitchFamily="18" charset="0"/>
              </a:rPr>
              <a:t>施工阶段</a:t>
            </a:r>
            <a:r>
              <a:rPr lang="zh-CN" altLang="en-US" sz="2400" kern="100" dirty="0">
                <a:solidFill>
                  <a:schemeClr val="tx1">
                    <a:lumMod val="50000"/>
                  </a:schemeClr>
                </a:solidFill>
                <a:latin typeface="+mj-ea"/>
                <a:ea typeface="+mj-ea"/>
                <a:cs typeface="Times New Roman" pitchFamily="18" charset="0"/>
              </a:rPr>
              <a:t>的工程，比如潜艇或公寓大楼。像英国</a:t>
            </a:r>
            <a:r>
              <a:rPr lang="en-US" altLang="zh-CN" sz="2400" kern="100" dirty="0">
                <a:solidFill>
                  <a:schemeClr val="tx1">
                    <a:lumMod val="50000"/>
                  </a:schemeClr>
                </a:solidFill>
                <a:latin typeface="+mj-ea"/>
                <a:ea typeface="+mj-ea"/>
                <a:cs typeface="Times New Roman" pitchFamily="18" charset="0"/>
              </a:rPr>
              <a:t>BAE</a:t>
            </a:r>
            <a:r>
              <a:rPr lang="zh-CN" altLang="en-US" sz="2400" kern="100" dirty="0">
                <a:solidFill>
                  <a:schemeClr val="tx1">
                    <a:lumMod val="50000"/>
                  </a:schemeClr>
                </a:solidFill>
                <a:latin typeface="+mj-ea"/>
                <a:ea typeface="+mj-ea"/>
                <a:cs typeface="Times New Roman" pitchFamily="18" charset="0"/>
              </a:rPr>
              <a:t>、利兰汽车和劳斯莱斯这些公司都曾用虚拟现实系统</a:t>
            </a:r>
            <a:r>
              <a:rPr lang="zh-CN" altLang="en-US" sz="2400" kern="100" dirty="0">
                <a:solidFill>
                  <a:srgbClr val="C00000"/>
                </a:solidFill>
                <a:latin typeface="+mj-ea"/>
                <a:ea typeface="+mj-ea"/>
                <a:cs typeface="Times New Roman" pitchFamily="18" charset="0"/>
              </a:rPr>
              <a:t>提高产品制造质量，减少误差，避免返工</a:t>
            </a:r>
            <a:r>
              <a:rPr lang="zh-CN" altLang="en-US" sz="2400" kern="100" dirty="0">
                <a:solidFill>
                  <a:schemeClr val="tx1">
                    <a:lumMod val="50000"/>
                  </a:schemeClr>
                </a:solidFill>
                <a:latin typeface="+mj-ea"/>
                <a:ea typeface="+mj-ea"/>
                <a:cs typeface="Times New Roman" pitchFamily="18" charset="0"/>
              </a:rPr>
              <a:t>。英国</a:t>
            </a:r>
            <a:r>
              <a:rPr lang="en-US" altLang="zh-CN" sz="2400" kern="100" dirty="0">
                <a:solidFill>
                  <a:schemeClr val="tx1">
                    <a:lumMod val="50000"/>
                  </a:schemeClr>
                </a:solidFill>
                <a:latin typeface="+mj-ea"/>
                <a:ea typeface="+mj-ea"/>
                <a:cs typeface="Times New Roman" pitchFamily="18" charset="0"/>
              </a:rPr>
              <a:t>BAE</a:t>
            </a:r>
            <a:r>
              <a:rPr lang="zh-CN" altLang="en-US" sz="2400" kern="100" dirty="0">
                <a:solidFill>
                  <a:schemeClr val="tx1">
                    <a:lumMod val="50000"/>
                  </a:schemeClr>
                </a:solidFill>
                <a:latin typeface="+mj-ea"/>
                <a:ea typeface="+mj-ea"/>
                <a:cs typeface="Times New Roman" pitchFamily="18" charset="0"/>
              </a:rPr>
              <a:t>公司的</a:t>
            </a:r>
            <a:r>
              <a:rPr lang="en-US" altLang="zh-CN" sz="2400" kern="100" dirty="0">
                <a:solidFill>
                  <a:schemeClr val="tx1">
                    <a:lumMod val="50000"/>
                  </a:schemeClr>
                </a:solidFill>
                <a:latin typeface="+mj-ea"/>
                <a:ea typeface="+mj-ea"/>
                <a:cs typeface="Times New Roman" pitchFamily="18" charset="0"/>
              </a:rPr>
              <a:t>Dean Brown</a:t>
            </a:r>
            <a:r>
              <a:rPr lang="zh-CN" altLang="en-US" sz="2400" kern="100" dirty="0">
                <a:solidFill>
                  <a:schemeClr val="tx1">
                    <a:lumMod val="50000"/>
                  </a:schemeClr>
                </a:solidFill>
                <a:latin typeface="+mj-ea"/>
                <a:ea typeface="+mj-ea"/>
                <a:cs typeface="Times New Roman" pitchFamily="18" charset="0"/>
              </a:rPr>
              <a:t>表示</a:t>
            </a:r>
            <a:r>
              <a:rPr lang="zh-CN" altLang="en-US" sz="2400" kern="100" dirty="0" smtClean="0">
                <a:solidFill>
                  <a:schemeClr val="tx1">
                    <a:lumMod val="50000"/>
                  </a:schemeClr>
                </a:solidFill>
                <a:latin typeface="+mj-ea"/>
                <a:ea typeface="+mj-ea"/>
                <a:cs typeface="Times New Roman" pitchFamily="18" charset="0"/>
              </a:rPr>
              <a:t>：“毫不</a:t>
            </a:r>
            <a:r>
              <a:rPr lang="zh-CN" altLang="en-US" sz="2400" kern="100" dirty="0">
                <a:solidFill>
                  <a:schemeClr val="tx1">
                    <a:lumMod val="50000"/>
                  </a:schemeClr>
                </a:solidFill>
                <a:latin typeface="+mj-ea"/>
                <a:ea typeface="+mj-ea"/>
                <a:cs typeface="Times New Roman" pitchFamily="18" charset="0"/>
              </a:rPr>
              <a:t>夸张地说，人们可以‘行走’在正处于创建中的建筑里，准确排查每一处。”</a:t>
            </a:r>
          </a:p>
        </p:txBody>
      </p:sp>
      <p:sp>
        <p:nvSpPr>
          <p:cNvPr id="5" name="矩形 4"/>
          <p:cNvSpPr/>
          <p:nvPr/>
        </p:nvSpPr>
        <p:spPr>
          <a:xfrm>
            <a:off x="292063" y="1146412"/>
            <a:ext cx="6299806" cy="4491677"/>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735" y="2082879"/>
            <a:ext cx="5238750" cy="29051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应用场景六：教育</a:t>
            </a:r>
          </a:p>
        </p:txBody>
      </p:sp>
      <p:sp>
        <p:nvSpPr>
          <p:cNvPr id="4" name="矩形 3"/>
          <p:cNvSpPr/>
          <p:nvPr/>
        </p:nvSpPr>
        <p:spPr>
          <a:xfrm>
            <a:off x="476308" y="1888731"/>
            <a:ext cx="5788015" cy="3970318"/>
          </a:xfrm>
          <a:prstGeom prst="rect">
            <a:avLst/>
          </a:prstGeom>
        </p:spPr>
        <p:txBody>
          <a:bodyPr wrap="square">
            <a:spAutoFit/>
          </a:bodyPr>
          <a:lstStyle/>
          <a:p>
            <a:pPr algn="just">
              <a:lnSpc>
                <a:spcPct val="150000"/>
              </a:lnSpc>
              <a:spcAft>
                <a:spcPts val="0"/>
              </a:spcAft>
            </a:pPr>
            <a:r>
              <a:rPr lang="en-US" altLang="zh-CN" sz="2400" kern="100" dirty="0" err="1">
                <a:solidFill>
                  <a:schemeClr val="tx1">
                    <a:lumMod val="50000"/>
                  </a:schemeClr>
                </a:solidFill>
                <a:latin typeface="+mj-ea"/>
                <a:ea typeface="+mj-ea"/>
                <a:cs typeface="Times New Roman" pitchFamily="18" charset="0"/>
              </a:rPr>
              <a:t>Unimersiv</a:t>
            </a:r>
            <a:r>
              <a:rPr lang="zh-CN" altLang="en-US" sz="2400" kern="100" dirty="0">
                <a:solidFill>
                  <a:schemeClr val="tx1">
                    <a:lumMod val="50000"/>
                  </a:schemeClr>
                </a:solidFill>
                <a:latin typeface="+mj-ea"/>
                <a:ea typeface="+mj-ea"/>
                <a:cs typeface="Times New Roman" pitchFamily="18" charset="0"/>
              </a:rPr>
              <a:t>提供了最大规模的在线虚拟现实教育内容。通过</a:t>
            </a:r>
            <a:r>
              <a:rPr lang="en-US" altLang="zh-CN" sz="2400" kern="100" dirty="0">
                <a:solidFill>
                  <a:schemeClr val="tx1">
                    <a:lumMod val="50000"/>
                  </a:schemeClr>
                </a:solidFill>
                <a:latin typeface="+mj-ea"/>
                <a:ea typeface="+mj-ea"/>
                <a:cs typeface="Times New Roman" pitchFamily="18" charset="0"/>
              </a:rPr>
              <a:t>Oculus Rift</a:t>
            </a:r>
            <a:r>
              <a:rPr lang="zh-CN" altLang="en-US" sz="2400" kern="100" dirty="0">
                <a:solidFill>
                  <a:schemeClr val="tx1">
                    <a:lumMod val="50000"/>
                  </a:schemeClr>
                </a:solidFill>
                <a:latin typeface="+mj-ea"/>
                <a:ea typeface="+mj-ea"/>
                <a:cs typeface="Times New Roman" pitchFamily="18" charset="0"/>
              </a:rPr>
              <a:t>或是</a:t>
            </a:r>
            <a:r>
              <a:rPr lang="en-US" altLang="zh-CN" sz="2400" kern="100" dirty="0">
                <a:solidFill>
                  <a:schemeClr val="tx1">
                    <a:lumMod val="50000"/>
                  </a:schemeClr>
                </a:solidFill>
                <a:latin typeface="+mj-ea"/>
                <a:ea typeface="+mj-ea"/>
                <a:cs typeface="Times New Roman" pitchFamily="18" charset="0"/>
              </a:rPr>
              <a:t>Samsung Gear</a:t>
            </a:r>
            <a:r>
              <a:rPr lang="zh-CN" altLang="en-US" sz="2400" kern="100" dirty="0">
                <a:solidFill>
                  <a:schemeClr val="tx1">
                    <a:lumMod val="50000"/>
                  </a:schemeClr>
                </a:solidFill>
                <a:latin typeface="+mj-ea"/>
                <a:ea typeface="+mj-ea"/>
                <a:cs typeface="Times New Roman" pitchFamily="18" charset="0"/>
              </a:rPr>
              <a:t>头戴式显示器，学生可以参加</a:t>
            </a:r>
            <a:r>
              <a:rPr lang="zh-CN" altLang="en-US" sz="2400" kern="100" dirty="0">
                <a:solidFill>
                  <a:srgbClr val="C00000"/>
                </a:solidFill>
                <a:latin typeface="+mj-ea"/>
                <a:ea typeface="+mj-ea"/>
                <a:cs typeface="Times New Roman" pitchFamily="18" charset="0"/>
              </a:rPr>
              <a:t>浸入式教学课程</a:t>
            </a:r>
            <a:r>
              <a:rPr lang="zh-CN" altLang="en-US" sz="2400" kern="100" dirty="0">
                <a:solidFill>
                  <a:schemeClr val="tx1">
                    <a:lumMod val="50000"/>
                  </a:schemeClr>
                </a:solidFill>
                <a:latin typeface="+mj-ea"/>
                <a:ea typeface="+mj-ea"/>
                <a:cs typeface="Times New Roman" pitchFamily="18" charset="0"/>
              </a:rPr>
              <a:t>，从体育课到商业课程，应有尽有。通过漫步罗马竞技场和乘坐宇宙飞船探索太阳系，</a:t>
            </a:r>
            <a:r>
              <a:rPr lang="en-US" altLang="zh-CN" sz="2400" kern="100" dirty="0" err="1">
                <a:solidFill>
                  <a:schemeClr val="tx1">
                    <a:lumMod val="50000"/>
                  </a:schemeClr>
                </a:solidFill>
                <a:latin typeface="+mj-ea"/>
                <a:ea typeface="+mj-ea"/>
                <a:cs typeface="Times New Roman" pitchFamily="18" charset="0"/>
              </a:rPr>
              <a:t>Unimersiv</a:t>
            </a:r>
            <a:r>
              <a:rPr lang="zh-CN" altLang="en-US" sz="2400" kern="100" dirty="0">
                <a:solidFill>
                  <a:schemeClr val="tx1">
                    <a:lumMod val="50000"/>
                  </a:schemeClr>
                </a:solidFill>
                <a:latin typeface="+mj-ea"/>
                <a:ea typeface="+mj-ea"/>
                <a:cs typeface="Times New Roman" pitchFamily="18" charset="0"/>
              </a:rPr>
              <a:t>可以让最枯燥的课题也</a:t>
            </a:r>
            <a:r>
              <a:rPr lang="zh-CN" altLang="en-US" sz="2400" kern="100" dirty="0">
                <a:solidFill>
                  <a:srgbClr val="C00000"/>
                </a:solidFill>
                <a:latin typeface="+mj-ea"/>
                <a:ea typeface="+mj-ea"/>
                <a:cs typeface="Times New Roman" pitchFamily="18" charset="0"/>
              </a:rPr>
              <a:t>生动</a:t>
            </a:r>
            <a:r>
              <a:rPr lang="zh-CN" altLang="en-US" sz="2400" kern="100" dirty="0">
                <a:solidFill>
                  <a:schemeClr val="tx1">
                    <a:lumMod val="50000"/>
                  </a:schemeClr>
                </a:solidFill>
                <a:latin typeface="+mj-ea"/>
                <a:ea typeface="+mj-ea"/>
                <a:cs typeface="Times New Roman" pitchFamily="18" charset="0"/>
              </a:rPr>
              <a:t>起来。</a:t>
            </a:r>
          </a:p>
        </p:txBody>
      </p:sp>
      <p:sp>
        <p:nvSpPr>
          <p:cNvPr id="5" name="矩形 4"/>
          <p:cNvSpPr/>
          <p:nvPr/>
        </p:nvSpPr>
        <p:spPr>
          <a:xfrm>
            <a:off x="414893" y="1856096"/>
            <a:ext cx="5958612" cy="4002954"/>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19" y="2564202"/>
            <a:ext cx="5238750" cy="26193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440" y="-2210"/>
            <a:ext cx="5649118"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应用场景七：大数据管理</a:t>
            </a:r>
          </a:p>
        </p:txBody>
      </p:sp>
      <p:sp>
        <p:nvSpPr>
          <p:cNvPr id="4" name="矩形 3"/>
          <p:cNvSpPr/>
          <p:nvPr/>
        </p:nvSpPr>
        <p:spPr>
          <a:xfrm>
            <a:off x="476308" y="1888731"/>
            <a:ext cx="5788015" cy="3970318"/>
          </a:xfrm>
          <a:prstGeom prst="rect">
            <a:avLst/>
          </a:prstGeom>
        </p:spPr>
        <p:txBody>
          <a:bodyPr wrap="square">
            <a:spAutoFit/>
          </a:bodyPr>
          <a:lstStyle/>
          <a:p>
            <a:pPr algn="just">
              <a:lnSpc>
                <a:spcPct val="150000"/>
              </a:lnSpc>
              <a:spcAft>
                <a:spcPts val="0"/>
              </a:spcAft>
            </a:pPr>
            <a:r>
              <a:rPr lang="zh-CN" altLang="en-US" sz="2400" kern="100" dirty="0" smtClean="0">
                <a:solidFill>
                  <a:schemeClr val="tx1">
                    <a:lumMod val="50000"/>
                  </a:schemeClr>
                </a:solidFill>
                <a:latin typeface="+mj-ea"/>
                <a:ea typeface="+mj-ea"/>
                <a:cs typeface="Times New Roman" pitchFamily="18" charset="0"/>
              </a:rPr>
              <a:t>创意</a:t>
            </a:r>
            <a:r>
              <a:rPr lang="zh-CN" altLang="en-US" sz="2400" kern="100" dirty="0">
                <a:solidFill>
                  <a:schemeClr val="tx1">
                    <a:lumMod val="50000"/>
                  </a:schemeClr>
                </a:solidFill>
                <a:latin typeface="+mj-ea"/>
                <a:ea typeface="+mj-ea"/>
                <a:cs typeface="Times New Roman" pitchFamily="18" charset="0"/>
              </a:rPr>
              <a:t>公司</a:t>
            </a:r>
            <a:r>
              <a:rPr lang="en-US" altLang="zh-CN" sz="2400" kern="100" dirty="0">
                <a:solidFill>
                  <a:schemeClr val="tx1">
                    <a:lumMod val="50000"/>
                  </a:schemeClr>
                </a:solidFill>
                <a:latin typeface="+mj-ea"/>
                <a:ea typeface="+mj-ea"/>
                <a:cs typeface="Times New Roman" pitchFamily="18" charset="0"/>
              </a:rPr>
              <a:t>Masters of Pie</a:t>
            </a:r>
            <a:r>
              <a:rPr lang="zh-CN" altLang="en-US" sz="2400" kern="100" dirty="0">
                <a:solidFill>
                  <a:schemeClr val="tx1">
                    <a:lumMod val="50000"/>
                  </a:schemeClr>
                </a:solidFill>
                <a:latin typeface="+mj-ea"/>
                <a:ea typeface="+mj-ea"/>
                <a:cs typeface="Times New Roman" pitchFamily="18" charset="0"/>
              </a:rPr>
              <a:t>和</a:t>
            </a:r>
            <a:r>
              <a:rPr lang="en-US" altLang="zh-CN" sz="2400" kern="100" dirty="0">
                <a:solidFill>
                  <a:schemeClr val="tx1">
                    <a:lumMod val="50000"/>
                  </a:schemeClr>
                </a:solidFill>
                <a:latin typeface="+mj-ea"/>
                <a:ea typeface="+mj-ea"/>
                <a:cs typeface="Times New Roman" pitchFamily="18" charset="0"/>
              </a:rPr>
              <a:t>3D</a:t>
            </a:r>
            <a:r>
              <a:rPr lang="zh-CN" altLang="en-US" sz="2400" kern="100" dirty="0">
                <a:solidFill>
                  <a:schemeClr val="tx1">
                    <a:lumMod val="50000"/>
                  </a:schemeClr>
                </a:solidFill>
                <a:latin typeface="+mj-ea"/>
                <a:ea typeface="+mj-ea"/>
                <a:cs typeface="Times New Roman" pitchFamily="18" charset="0"/>
              </a:rPr>
              <a:t>软件开发咨询公司</a:t>
            </a:r>
            <a:r>
              <a:rPr lang="en-US" altLang="zh-CN" sz="2400" kern="100" dirty="0" err="1">
                <a:solidFill>
                  <a:schemeClr val="tx1">
                    <a:lumMod val="50000"/>
                  </a:schemeClr>
                </a:solidFill>
                <a:latin typeface="+mj-ea"/>
                <a:ea typeface="+mj-ea"/>
                <a:cs typeface="Times New Roman" pitchFamily="18" charset="0"/>
              </a:rPr>
              <a:t>Lumacode</a:t>
            </a:r>
            <a:r>
              <a:rPr lang="zh-CN" altLang="en-US" sz="2400" kern="100" dirty="0">
                <a:solidFill>
                  <a:schemeClr val="tx1">
                    <a:lumMod val="50000"/>
                  </a:schemeClr>
                </a:solidFill>
                <a:latin typeface="+mj-ea"/>
                <a:ea typeface="+mj-ea"/>
                <a:cs typeface="Times New Roman" pitchFamily="18" charset="0"/>
              </a:rPr>
              <a:t>合作赢得了今年大数据虚拟现实挑战赛冠军，他们的获奖产品让用户可以通过虚拟现实头戴式设备</a:t>
            </a:r>
            <a:r>
              <a:rPr lang="zh-CN" altLang="en-US" sz="2400" kern="100" dirty="0">
                <a:solidFill>
                  <a:srgbClr val="C00000"/>
                </a:solidFill>
                <a:latin typeface="+mj-ea"/>
                <a:ea typeface="+mj-ea"/>
                <a:cs typeface="Times New Roman" pitchFamily="18" charset="0"/>
              </a:rPr>
              <a:t>操作大数据系统</a:t>
            </a:r>
            <a:r>
              <a:rPr lang="zh-CN" altLang="en-US" sz="2400" kern="100" dirty="0">
                <a:solidFill>
                  <a:schemeClr val="tx1">
                    <a:lumMod val="50000"/>
                  </a:schemeClr>
                </a:solidFill>
                <a:latin typeface="+mj-ea"/>
                <a:ea typeface="+mj-ea"/>
                <a:cs typeface="Times New Roman" pitchFamily="18" charset="0"/>
              </a:rPr>
              <a:t>。研究人员甚至可以在虚拟环境中对最小的几何模型进行</a:t>
            </a:r>
            <a:r>
              <a:rPr lang="zh-CN" altLang="en-US" sz="2400" kern="100" dirty="0">
                <a:solidFill>
                  <a:srgbClr val="C00000"/>
                </a:solidFill>
                <a:latin typeface="+mj-ea"/>
                <a:ea typeface="+mj-ea"/>
                <a:cs typeface="Times New Roman" pitchFamily="18" charset="0"/>
              </a:rPr>
              <a:t>抓取、移动和点击</a:t>
            </a:r>
            <a:r>
              <a:rPr lang="zh-CN" altLang="en-US" sz="2400" kern="100" dirty="0">
                <a:solidFill>
                  <a:schemeClr val="tx1">
                    <a:lumMod val="50000"/>
                  </a:schemeClr>
                </a:solidFill>
                <a:latin typeface="+mj-ea"/>
                <a:ea typeface="+mj-ea"/>
                <a:cs typeface="Times New Roman" pitchFamily="18" charset="0"/>
              </a:rPr>
              <a:t>，提升</a:t>
            </a:r>
            <a:r>
              <a:rPr lang="zh-CN" altLang="en-US" sz="2400" kern="100" dirty="0">
                <a:solidFill>
                  <a:srgbClr val="C00000"/>
                </a:solidFill>
                <a:latin typeface="+mj-ea"/>
                <a:ea typeface="+mj-ea"/>
                <a:cs typeface="Times New Roman" pitchFamily="18" charset="0"/>
              </a:rPr>
              <a:t>对数据交互的控制</a:t>
            </a:r>
            <a:r>
              <a:rPr lang="zh-CN" altLang="en-US" sz="2400" kern="100" dirty="0">
                <a:solidFill>
                  <a:schemeClr val="tx1">
                    <a:lumMod val="50000"/>
                  </a:schemeClr>
                </a:solidFill>
                <a:latin typeface="+mj-ea"/>
                <a:ea typeface="+mj-ea"/>
                <a:cs typeface="Times New Roman" pitchFamily="18" charset="0"/>
              </a:rPr>
              <a:t>。</a:t>
            </a:r>
          </a:p>
        </p:txBody>
      </p:sp>
      <p:sp>
        <p:nvSpPr>
          <p:cNvPr id="5" name="矩形 4"/>
          <p:cNvSpPr/>
          <p:nvPr/>
        </p:nvSpPr>
        <p:spPr>
          <a:xfrm>
            <a:off x="414893" y="1856096"/>
            <a:ext cx="5958612" cy="4002954"/>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812" y="1840428"/>
            <a:ext cx="5351674" cy="401862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68070" y="781685"/>
            <a:ext cx="10006965" cy="487680"/>
          </a:xfrm>
          <a:prstGeom prst="rect">
            <a:avLst/>
          </a:prstGeom>
          <a:noFill/>
        </p:spPr>
        <p:txBody>
          <a:bodyPr wrap="square" rtlCol="0" anchor="t">
            <a:spAutoFit/>
          </a:bodyPr>
          <a:lstStyle/>
          <a:p>
            <a:pPr>
              <a:lnSpc>
                <a:spcPct val="130000"/>
              </a:lnSpc>
            </a:pPr>
            <a:r>
              <a:rPr lang="zh-CN" altLang="en-US" sz="2000" kern="100" dirty="0" smtClean="0">
                <a:solidFill>
                  <a:schemeClr val="tx1">
                    <a:lumMod val="50000"/>
                  </a:schemeClr>
                </a:solidFill>
                <a:latin typeface="+mj-ea"/>
                <a:ea typeface="+mj-ea"/>
                <a:cs typeface="Times New Roman" pitchFamily="18" charset="0"/>
              </a:rPr>
              <a:t>业界</a:t>
            </a:r>
            <a:r>
              <a:rPr lang="zh-CN" altLang="en-US" sz="2000" kern="100" dirty="0">
                <a:solidFill>
                  <a:schemeClr val="tx1">
                    <a:lumMod val="50000"/>
                  </a:schemeClr>
                </a:solidFill>
                <a:latin typeface="+mj-ea"/>
                <a:ea typeface="+mj-ea"/>
                <a:cs typeface="Times New Roman" pitchFamily="18" charset="0"/>
              </a:rPr>
              <a:t>普遍认为，2016年是</a:t>
            </a:r>
            <a:r>
              <a:rPr lang="en-US" altLang="zh-CN" sz="2000" kern="100" dirty="0">
                <a:solidFill>
                  <a:schemeClr val="tx1">
                    <a:lumMod val="50000"/>
                  </a:schemeClr>
                </a:solidFill>
                <a:latin typeface="+mj-ea"/>
                <a:ea typeface="+mj-ea"/>
                <a:cs typeface="Times New Roman" pitchFamily="18" charset="0"/>
              </a:rPr>
              <a:t>VR</a:t>
            </a:r>
            <a:r>
              <a:rPr lang="zh-CN" altLang="en-US" sz="2000" kern="100" dirty="0">
                <a:solidFill>
                  <a:schemeClr val="tx1">
                    <a:lumMod val="50000"/>
                  </a:schemeClr>
                </a:solidFill>
                <a:latin typeface="+mj-ea"/>
                <a:ea typeface="+mj-ea"/>
                <a:cs typeface="Times New Roman" pitchFamily="18" charset="0"/>
              </a:rPr>
              <a:t>商用元年。国内各大厂商大动作完全验证了专家们的推测。</a:t>
            </a:r>
          </a:p>
        </p:txBody>
      </p:sp>
      <p:sp>
        <p:nvSpPr>
          <p:cNvPr id="3" name="矩形 2"/>
          <p:cNvSpPr/>
          <p:nvPr/>
        </p:nvSpPr>
        <p:spPr>
          <a:xfrm>
            <a:off x="1026160" y="748030"/>
            <a:ext cx="10110470" cy="568960"/>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01" y="2277056"/>
            <a:ext cx="2514872" cy="14129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313" y="2183797"/>
            <a:ext cx="2514872" cy="1630773"/>
          </a:xfrm>
          <a:prstGeom prst="rect">
            <a:avLst/>
          </a:prstGeom>
        </p:spPr>
      </p:pic>
      <p:sp>
        <p:nvSpPr>
          <p:cNvPr id="6" name="圆角矩形 5"/>
          <p:cNvSpPr/>
          <p:nvPr/>
        </p:nvSpPr>
        <p:spPr>
          <a:xfrm>
            <a:off x="910377" y="3907834"/>
            <a:ext cx="4837277" cy="1917708"/>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10377" y="3960415"/>
            <a:ext cx="4837277" cy="1865126"/>
          </a:xfrm>
          <a:prstGeom prst="rect">
            <a:avLst/>
          </a:prstGeom>
        </p:spPr>
        <p:txBody>
          <a:bodyPr wrap="square">
            <a:spAutoFit/>
          </a:bodyPr>
          <a:lstStyle/>
          <a:p>
            <a:pPr>
              <a:lnSpc>
                <a:spcPct val="120000"/>
              </a:lnSpc>
            </a:pPr>
            <a:r>
              <a:rPr lang="en-US" altLang="zh-CN" sz="1600" dirty="0">
                <a:solidFill>
                  <a:srgbClr val="000508"/>
                </a:solidFill>
                <a:latin typeface="+mj-ea"/>
                <a:ea typeface="+mj-ea"/>
              </a:rPr>
              <a:t>2015</a:t>
            </a:r>
            <a:r>
              <a:rPr lang="zh-CN" altLang="en-US" sz="1600" dirty="0">
                <a:solidFill>
                  <a:srgbClr val="000508"/>
                </a:solidFill>
                <a:latin typeface="+mj-ea"/>
                <a:ea typeface="+mj-ea"/>
              </a:rPr>
              <a:t>年</a:t>
            </a:r>
            <a:r>
              <a:rPr lang="en-US" altLang="zh-CN" sz="1600" dirty="0">
                <a:solidFill>
                  <a:srgbClr val="000508"/>
                </a:solidFill>
                <a:latin typeface="+mj-ea"/>
                <a:ea typeface="+mj-ea"/>
              </a:rPr>
              <a:t>12</a:t>
            </a:r>
            <a:r>
              <a:rPr lang="zh-CN" altLang="en-US" sz="1600" dirty="0">
                <a:solidFill>
                  <a:srgbClr val="000508"/>
                </a:solidFill>
                <a:latin typeface="+mj-ea"/>
                <a:ea typeface="+mj-ea"/>
              </a:rPr>
              <a:t>月</a:t>
            </a:r>
            <a:r>
              <a:rPr lang="en-US" altLang="zh-CN" sz="1600" dirty="0">
                <a:solidFill>
                  <a:srgbClr val="000508"/>
                </a:solidFill>
                <a:latin typeface="+mj-ea"/>
                <a:ea typeface="+mj-ea"/>
              </a:rPr>
              <a:t>23</a:t>
            </a:r>
            <a:r>
              <a:rPr lang="zh-CN" altLang="en-US" sz="1600" dirty="0">
                <a:solidFill>
                  <a:srgbClr val="000508"/>
                </a:solidFill>
                <a:latin typeface="+mj-ea"/>
                <a:ea typeface="+mj-ea"/>
              </a:rPr>
              <a:t>日，乐</a:t>
            </a:r>
            <a:r>
              <a:rPr lang="zh-CN" altLang="en-US" sz="1600" dirty="0" smtClean="0">
                <a:solidFill>
                  <a:srgbClr val="000508"/>
                </a:solidFill>
                <a:latin typeface="+mj-ea"/>
                <a:ea typeface="+mj-ea"/>
              </a:rPr>
              <a:t>视发布</a:t>
            </a:r>
            <a:r>
              <a:rPr lang="zh-CN" altLang="en-US" sz="1600" dirty="0">
                <a:solidFill>
                  <a:srgbClr val="000508"/>
                </a:solidFill>
                <a:latin typeface="+mj-ea"/>
                <a:ea typeface="+mj-ea"/>
              </a:rPr>
              <a:t>了其首款终端硬件产品</a:t>
            </a:r>
            <a:r>
              <a:rPr lang="en-US" altLang="zh-CN" sz="1600" dirty="0">
                <a:solidFill>
                  <a:srgbClr val="000508"/>
                </a:solidFill>
                <a:latin typeface="+mj-ea"/>
                <a:ea typeface="+mj-ea"/>
              </a:rPr>
              <a:t>——</a:t>
            </a:r>
            <a:r>
              <a:rPr lang="zh-CN" altLang="en-US" sz="1600" dirty="0">
                <a:solidFill>
                  <a:srgbClr val="000508"/>
                </a:solidFill>
                <a:latin typeface="+mj-ea"/>
                <a:ea typeface="+mj-ea"/>
              </a:rPr>
              <a:t>手机式</a:t>
            </a:r>
            <a:r>
              <a:rPr lang="en-US" altLang="zh-CN" sz="1600" dirty="0">
                <a:solidFill>
                  <a:srgbClr val="000508"/>
                </a:solidFill>
                <a:latin typeface="+mj-ea"/>
                <a:ea typeface="+mj-ea"/>
              </a:rPr>
              <a:t>VR</a:t>
            </a:r>
            <a:r>
              <a:rPr lang="zh-CN" altLang="en-US" sz="1600" dirty="0">
                <a:solidFill>
                  <a:srgbClr val="000508"/>
                </a:solidFill>
                <a:latin typeface="+mj-ea"/>
                <a:ea typeface="+mj-ea"/>
              </a:rPr>
              <a:t>头盔</a:t>
            </a:r>
            <a:r>
              <a:rPr lang="en-US" altLang="zh-CN" sz="1600" dirty="0" err="1">
                <a:solidFill>
                  <a:srgbClr val="000508"/>
                </a:solidFill>
                <a:latin typeface="+mj-ea"/>
                <a:ea typeface="+mj-ea"/>
              </a:rPr>
              <a:t>LeVR</a:t>
            </a:r>
            <a:r>
              <a:rPr lang="en-US" altLang="zh-CN" sz="1600" dirty="0">
                <a:solidFill>
                  <a:srgbClr val="000508"/>
                </a:solidFill>
                <a:latin typeface="+mj-ea"/>
                <a:ea typeface="+mj-ea"/>
              </a:rPr>
              <a:t> COOL1</a:t>
            </a:r>
            <a:r>
              <a:rPr lang="zh-CN" altLang="en-US" sz="1600" dirty="0">
                <a:solidFill>
                  <a:srgbClr val="000508"/>
                </a:solidFill>
                <a:latin typeface="+mj-ea"/>
                <a:ea typeface="+mj-ea"/>
              </a:rPr>
              <a:t>，搭载</a:t>
            </a:r>
            <a:r>
              <a:rPr lang="en-US" altLang="zh-CN" sz="1600" dirty="0">
                <a:solidFill>
                  <a:srgbClr val="000508"/>
                </a:solidFill>
                <a:latin typeface="+mj-ea"/>
                <a:ea typeface="+mj-ea"/>
              </a:rPr>
              <a:t>EUI VR</a:t>
            </a:r>
            <a:r>
              <a:rPr lang="zh-CN" altLang="en-US" sz="1600" dirty="0">
                <a:solidFill>
                  <a:srgbClr val="000508"/>
                </a:solidFill>
                <a:latin typeface="+mj-ea"/>
                <a:ea typeface="+mj-ea"/>
              </a:rPr>
              <a:t>版操作系统，同时搭配顶配的乐视超级手机，配合手机端</a:t>
            </a:r>
            <a:r>
              <a:rPr lang="en-US" altLang="zh-CN" sz="1600" dirty="0">
                <a:solidFill>
                  <a:srgbClr val="000508"/>
                </a:solidFill>
                <a:latin typeface="+mj-ea"/>
                <a:ea typeface="+mj-ea"/>
              </a:rPr>
              <a:t>VR</a:t>
            </a:r>
            <a:r>
              <a:rPr lang="zh-CN" altLang="en-US" sz="1600" dirty="0">
                <a:solidFill>
                  <a:srgbClr val="000508"/>
                </a:solidFill>
                <a:latin typeface="+mj-ea"/>
                <a:ea typeface="+mj-ea"/>
              </a:rPr>
              <a:t>内容应用乐</a:t>
            </a:r>
            <a:r>
              <a:rPr lang="zh-CN" altLang="en-US" sz="1600" dirty="0" smtClean="0">
                <a:solidFill>
                  <a:srgbClr val="000508"/>
                </a:solidFill>
                <a:latin typeface="+mj-ea"/>
                <a:ea typeface="+mj-ea"/>
              </a:rPr>
              <a:t>视界。</a:t>
            </a:r>
            <a:r>
              <a:rPr lang="zh-CN" altLang="en-US" sz="1600" dirty="0">
                <a:solidFill>
                  <a:srgbClr val="000508"/>
                </a:solidFill>
                <a:latin typeface="+mj-ea"/>
                <a:ea typeface="+mj-ea"/>
              </a:rPr>
              <a:t>另外，乐视还公布了其</a:t>
            </a:r>
            <a:r>
              <a:rPr lang="en-US" altLang="zh-CN" sz="1600" dirty="0">
                <a:solidFill>
                  <a:srgbClr val="000508"/>
                </a:solidFill>
                <a:latin typeface="+mj-ea"/>
                <a:ea typeface="+mj-ea"/>
              </a:rPr>
              <a:t>VR</a:t>
            </a:r>
            <a:r>
              <a:rPr lang="zh-CN" altLang="en-US" sz="1600" dirty="0">
                <a:solidFill>
                  <a:srgbClr val="000508"/>
                </a:solidFill>
                <a:latin typeface="+mj-ea"/>
                <a:ea typeface="+mj-ea"/>
              </a:rPr>
              <a:t>（虚拟现实）战略，以</a:t>
            </a:r>
            <a:r>
              <a:rPr lang="zh-CN" altLang="en-US" sz="1600" dirty="0">
                <a:solidFill>
                  <a:srgbClr val="C00000"/>
                </a:solidFill>
                <a:latin typeface="+mj-ea"/>
                <a:ea typeface="+mj-ea"/>
              </a:rPr>
              <a:t>价值链</a:t>
            </a:r>
            <a:r>
              <a:rPr lang="zh-CN" altLang="en-US" sz="1600" dirty="0" smtClean="0">
                <a:solidFill>
                  <a:srgbClr val="C00000"/>
                </a:solidFill>
                <a:latin typeface="+mj-ea"/>
                <a:ea typeface="+mj-ea"/>
              </a:rPr>
              <a:t>垂直整合</a:t>
            </a:r>
            <a:r>
              <a:rPr lang="zh-CN" altLang="en-US" sz="1600" dirty="0">
                <a:solidFill>
                  <a:srgbClr val="000508"/>
                </a:solidFill>
                <a:latin typeface="+mj-ea"/>
                <a:ea typeface="+mj-ea"/>
              </a:rPr>
              <a:t>的理念，将把</a:t>
            </a:r>
            <a:r>
              <a:rPr lang="en-US" altLang="zh-CN" sz="1600" dirty="0">
                <a:solidFill>
                  <a:srgbClr val="000508"/>
                </a:solidFill>
                <a:latin typeface="+mj-ea"/>
                <a:ea typeface="+mj-ea"/>
              </a:rPr>
              <a:t>VR</a:t>
            </a:r>
            <a:r>
              <a:rPr lang="zh-CN" altLang="en-US" sz="1600" dirty="0">
                <a:solidFill>
                  <a:srgbClr val="C00000"/>
                </a:solidFill>
                <a:latin typeface="+mj-ea"/>
                <a:ea typeface="+mj-ea"/>
              </a:rPr>
              <a:t>内容源、平台、终端</a:t>
            </a:r>
            <a:r>
              <a:rPr lang="zh-CN" altLang="en-US" sz="1600" dirty="0">
                <a:solidFill>
                  <a:srgbClr val="000508"/>
                </a:solidFill>
                <a:latin typeface="+mj-ea"/>
                <a:ea typeface="+mj-ea"/>
              </a:rPr>
              <a:t>打通。</a:t>
            </a:r>
          </a:p>
        </p:txBody>
      </p:sp>
      <p:sp>
        <p:nvSpPr>
          <p:cNvPr id="8" name="圆角矩形 7"/>
          <p:cNvSpPr/>
          <p:nvPr/>
        </p:nvSpPr>
        <p:spPr>
          <a:xfrm>
            <a:off x="6530191" y="3907834"/>
            <a:ext cx="4837277" cy="1917708"/>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30191" y="4094361"/>
            <a:ext cx="4837277" cy="1569660"/>
          </a:xfrm>
          <a:prstGeom prst="rect">
            <a:avLst/>
          </a:prstGeom>
        </p:spPr>
        <p:txBody>
          <a:bodyPr wrap="square">
            <a:spAutoFit/>
          </a:bodyPr>
          <a:lstStyle/>
          <a:p>
            <a:pPr>
              <a:lnSpc>
                <a:spcPct val="120000"/>
              </a:lnSpc>
            </a:pPr>
            <a:r>
              <a:rPr lang="en-US" altLang="zh-CN" sz="1600" dirty="0">
                <a:solidFill>
                  <a:srgbClr val="000508"/>
                </a:solidFill>
                <a:latin typeface="+mj-ea"/>
                <a:ea typeface="+mj-ea"/>
              </a:rPr>
              <a:t>2015</a:t>
            </a:r>
            <a:r>
              <a:rPr lang="zh-CN" altLang="en-US" sz="1600" dirty="0">
                <a:solidFill>
                  <a:srgbClr val="000508"/>
                </a:solidFill>
                <a:latin typeface="+mj-ea"/>
                <a:ea typeface="+mj-ea"/>
              </a:rPr>
              <a:t>年</a:t>
            </a:r>
            <a:r>
              <a:rPr lang="en-US" altLang="zh-CN" sz="1600" dirty="0">
                <a:solidFill>
                  <a:srgbClr val="000508"/>
                </a:solidFill>
                <a:latin typeface="+mj-ea"/>
                <a:ea typeface="+mj-ea"/>
              </a:rPr>
              <a:t>11</a:t>
            </a:r>
            <a:r>
              <a:rPr lang="zh-CN" altLang="en-US" sz="1600" dirty="0">
                <a:solidFill>
                  <a:srgbClr val="000508"/>
                </a:solidFill>
                <a:latin typeface="+mj-ea"/>
                <a:ea typeface="+mj-ea"/>
              </a:rPr>
              <a:t>月，腾讯高调宣布进入</a:t>
            </a:r>
            <a:r>
              <a:rPr lang="en-US" altLang="zh-CN" sz="1600" dirty="0">
                <a:solidFill>
                  <a:srgbClr val="000508"/>
                </a:solidFill>
                <a:latin typeface="+mj-ea"/>
                <a:ea typeface="+mj-ea"/>
              </a:rPr>
              <a:t>VR</a:t>
            </a:r>
            <a:r>
              <a:rPr lang="zh-CN" altLang="en-US" sz="1600" dirty="0">
                <a:solidFill>
                  <a:srgbClr val="000508"/>
                </a:solidFill>
                <a:latin typeface="+mj-ea"/>
                <a:ea typeface="+mj-ea"/>
              </a:rPr>
              <a:t>领域。从腾讯对</a:t>
            </a:r>
            <a:r>
              <a:rPr lang="en-US" altLang="zh-CN" sz="1600" dirty="0">
                <a:solidFill>
                  <a:srgbClr val="000508"/>
                </a:solidFill>
                <a:latin typeface="+mj-ea"/>
                <a:ea typeface="+mj-ea"/>
              </a:rPr>
              <a:t>VR</a:t>
            </a:r>
            <a:r>
              <a:rPr lang="zh-CN" altLang="en-US" sz="1600" dirty="0">
                <a:solidFill>
                  <a:srgbClr val="000508"/>
                </a:solidFill>
                <a:latin typeface="+mj-ea"/>
                <a:ea typeface="+mj-ea"/>
              </a:rPr>
              <a:t>未来的使用方向定位来看（包括</a:t>
            </a:r>
            <a:r>
              <a:rPr lang="zh-CN" altLang="en-US" sz="1600" dirty="0">
                <a:solidFill>
                  <a:srgbClr val="C00000"/>
                </a:solidFill>
                <a:latin typeface="+mj-ea"/>
                <a:ea typeface="+mj-ea"/>
              </a:rPr>
              <a:t>游戏、影视、社交、在线、地图</a:t>
            </a:r>
            <a:r>
              <a:rPr lang="zh-CN" altLang="en-US" sz="1600" dirty="0">
                <a:solidFill>
                  <a:srgbClr val="000508"/>
                </a:solidFill>
                <a:latin typeface="+mj-ea"/>
                <a:ea typeface="+mj-ea"/>
              </a:rPr>
              <a:t>等领域），腾讯极有可能将</a:t>
            </a:r>
            <a:r>
              <a:rPr lang="en-US" altLang="zh-CN" sz="1600" dirty="0" err="1">
                <a:solidFill>
                  <a:srgbClr val="000508"/>
                </a:solidFill>
                <a:latin typeface="+mj-ea"/>
                <a:ea typeface="+mj-ea"/>
              </a:rPr>
              <a:t>VR+miniStation</a:t>
            </a:r>
            <a:r>
              <a:rPr lang="zh-CN" altLang="en-US" sz="1600" dirty="0">
                <a:solidFill>
                  <a:srgbClr val="000508"/>
                </a:solidFill>
                <a:latin typeface="+mj-ea"/>
                <a:ea typeface="+mj-ea"/>
              </a:rPr>
              <a:t>（腾讯发布的跨屏全体验智能游戏机）打造成</a:t>
            </a:r>
            <a:r>
              <a:rPr lang="zh-CN" altLang="en-US" sz="1600" dirty="0">
                <a:solidFill>
                  <a:srgbClr val="C00000"/>
                </a:solidFill>
                <a:latin typeface="+mj-ea"/>
                <a:ea typeface="+mj-ea"/>
              </a:rPr>
              <a:t>泛娱乐化</a:t>
            </a:r>
            <a:r>
              <a:rPr lang="zh-CN" altLang="en-US" sz="1600" dirty="0">
                <a:solidFill>
                  <a:srgbClr val="000508"/>
                </a:solidFill>
                <a:latin typeface="+mj-ea"/>
                <a:ea typeface="+mj-ea"/>
              </a:rPr>
              <a:t>的家庭游戏机。</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985" y="2322830"/>
            <a:ext cx="1390015" cy="1390015"/>
          </a:xfrm>
          <a:prstGeom prst="rect">
            <a:avLst/>
          </a:prstGeom>
        </p:spPr>
      </p:pic>
      <p:pic>
        <p:nvPicPr>
          <p:cNvPr id="11" name="图片 10"/>
          <p:cNvPicPr>
            <a:picLocks noChangeAspect="1"/>
          </p:cNvPicPr>
          <p:nvPr/>
        </p:nvPicPr>
        <p:blipFill rotWithShape="1">
          <a:blip r:embed="rId5"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l="14718" t="8596" r="17238" b="8931"/>
          <a:stretch>
            <a:fillRect/>
          </a:stretch>
        </p:blipFill>
        <p:spPr>
          <a:xfrm>
            <a:off x="6955790" y="2303145"/>
            <a:ext cx="1479550" cy="14116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10" y="-1905"/>
            <a:ext cx="5871210" cy="725170"/>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应用典型案例：</a:t>
            </a: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游戏世界</a:t>
            </a:r>
          </a:p>
        </p:txBody>
      </p:sp>
      <p:sp>
        <p:nvSpPr>
          <p:cNvPr id="5" name="文本框 4"/>
          <p:cNvSpPr txBox="1"/>
          <p:nvPr/>
        </p:nvSpPr>
        <p:spPr>
          <a:xfrm>
            <a:off x="2148273" y="1287057"/>
            <a:ext cx="7367452" cy="830997"/>
          </a:xfrm>
          <a:prstGeom prst="rect">
            <a:avLst/>
          </a:prstGeom>
          <a:noFill/>
        </p:spPr>
        <p:txBody>
          <a:bodyPr wrap="square" rtlCol="0" anchor="t">
            <a:spAutoFit/>
          </a:bodyPr>
          <a:lstStyle/>
          <a:p>
            <a:pPr algn="ctr">
              <a:lnSpc>
                <a:spcPct val="150000"/>
              </a:lnSpc>
            </a:pPr>
            <a:r>
              <a:rPr lang="zh-CN" altLang="en-US" sz="1600" dirty="0">
                <a:solidFill>
                  <a:srgbClr val="000508"/>
                </a:solidFill>
                <a:latin typeface="+mj-ea"/>
                <a:ea typeface="+mj-ea"/>
              </a:rPr>
              <a:t>　</a:t>
            </a:r>
            <a:r>
              <a:rPr lang="en-US" altLang="zh-CN" sz="1600" dirty="0">
                <a:solidFill>
                  <a:srgbClr val="000508"/>
                </a:solidFill>
                <a:latin typeface="+mj-ea"/>
                <a:ea typeface="+mj-ea"/>
              </a:rPr>
              <a:t>VR</a:t>
            </a:r>
            <a:r>
              <a:rPr lang="zh-CN" altLang="en-US" sz="1600" dirty="0">
                <a:solidFill>
                  <a:srgbClr val="000508"/>
                </a:solidFill>
                <a:latin typeface="+mj-ea"/>
                <a:ea typeface="+mj-ea"/>
              </a:rPr>
              <a:t>（虚拟现实技术）的加入会给游戏带来什么样的改变</a:t>
            </a:r>
            <a:r>
              <a:rPr lang="zh-CN" altLang="en-US" sz="1600" dirty="0" smtClean="0">
                <a:solidFill>
                  <a:srgbClr val="000508"/>
                </a:solidFill>
                <a:latin typeface="+mj-ea"/>
                <a:ea typeface="+mj-ea"/>
              </a:rPr>
              <a:t>？</a:t>
            </a:r>
            <a:endParaRPr lang="en-US" altLang="zh-CN" sz="1600" dirty="0" smtClean="0">
              <a:solidFill>
                <a:srgbClr val="000508"/>
              </a:solidFill>
              <a:latin typeface="+mj-ea"/>
              <a:ea typeface="+mj-ea"/>
            </a:endParaRPr>
          </a:p>
          <a:p>
            <a:pPr algn="ctr">
              <a:lnSpc>
                <a:spcPct val="150000"/>
              </a:lnSpc>
            </a:pPr>
            <a:r>
              <a:rPr lang="zh-CN" altLang="en-US" sz="1600" dirty="0" smtClean="0">
                <a:solidFill>
                  <a:srgbClr val="000508"/>
                </a:solidFill>
                <a:latin typeface="+mj-ea"/>
                <a:ea typeface="+mj-ea"/>
              </a:rPr>
              <a:t>美国</a:t>
            </a:r>
            <a:r>
              <a:rPr lang="zh-CN" altLang="en-US" sz="1600" dirty="0">
                <a:solidFill>
                  <a:srgbClr val="000508"/>
                </a:solidFill>
                <a:latin typeface="+mj-ea"/>
                <a:ea typeface="+mj-ea"/>
              </a:rPr>
              <a:t>有一家</a:t>
            </a:r>
            <a:r>
              <a:rPr lang="en-US" altLang="zh-CN" sz="1600" dirty="0">
                <a:solidFill>
                  <a:srgbClr val="C00000"/>
                </a:solidFill>
                <a:latin typeface="+mj-ea"/>
                <a:ea typeface="+mj-ea"/>
              </a:rPr>
              <a:t>VR</a:t>
            </a:r>
            <a:r>
              <a:rPr lang="zh-CN" altLang="en-US" sz="1600" dirty="0">
                <a:solidFill>
                  <a:srgbClr val="C00000"/>
                </a:solidFill>
                <a:latin typeface="+mj-ea"/>
                <a:ea typeface="+mj-ea"/>
              </a:rPr>
              <a:t>游戏主题公园</a:t>
            </a:r>
            <a:r>
              <a:rPr lang="zh-CN" altLang="en-US" sz="1600" dirty="0">
                <a:solidFill>
                  <a:srgbClr val="000508"/>
                </a:solidFill>
                <a:latin typeface="+mj-ea"/>
                <a:ea typeface="+mj-ea"/>
              </a:rPr>
              <a:t>，在公园里你可以身临其境似的体验</a:t>
            </a:r>
            <a:r>
              <a:rPr lang="en-US" altLang="zh-CN" sz="1600" dirty="0">
                <a:solidFill>
                  <a:srgbClr val="000508"/>
                </a:solidFill>
                <a:latin typeface="+mj-ea"/>
                <a:ea typeface="+mj-ea"/>
              </a:rPr>
              <a:t>VR</a:t>
            </a:r>
            <a:r>
              <a:rPr lang="zh-CN" altLang="en-US" sz="1600" dirty="0">
                <a:solidFill>
                  <a:srgbClr val="000508"/>
                </a:solidFill>
                <a:latin typeface="+mj-ea"/>
                <a:ea typeface="+mj-ea"/>
              </a:rPr>
              <a:t>游戏的触感。</a:t>
            </a:r>
            <a:endParaRPr lang="zh-CN" altLang="en-US" sz="1600" dirty="0" smtClean="0">
              <a:solidFill>
                <a:srgbClr val="000508"/>
              </a:solidFill>
              <a:latin typeface="+mj-ea"/>
              <a:ea typeface="+mj-ea"/>
            </a:endParaRPr>
          </a:p>
        </p:txBody>
      </p:sp>
      <p:sp>
        <p:nvSpPr>
          <p:cNvPr id="7" name="矩形 6"/>
          <p:cNvSpPr/>
          <p:nvPr/>
        </p:nvSpPr>
        <p:spPr>
          <a:xfrm>
            <a:off x="2366828" y="5913820"/>
            <a:ext cx="1800493" cy="369332"/>
          </a:xfrm>
          <a:prstGeom prst="rect">
            <a:avLst/>
          </a:prstGeom>
        </p:spPr>
        <p:txBody>
          <a:bodyPr wrap="none">
            <a:spAutoFit/>
          </a:bodyPr>
          <a:lstStyle/>
          <a:p>
            <a:r>
              <a:rPr lang="zh-CN" altLang="en-US" dirty="0">
                <a:solidFill>
                  <a:srgbClr val="C00000"/>
                </a:solidFill>
                <a:latin typeface="Microsoft YaHei" pitchFamily="34" charset="-122"/>
                <a:ea typeface="Microsoft YaHei" pitchFamily="34" charset="-122"/>
              </a:rPr>
              <a:t>现实中你的感官</a:t>
            </a:r>
            <a:endParaRPr lang="zh-CN" altLang="en-US" dirty="0">
              <a:solidFill>
                <a:srgbClr val="C00000"/>
              </a:solidFill>
            </a:endParaRPr>
          </a:p>
        </p:txBody>
      </p:sp>
      <p:sp>
        <p:nvSpPr>
          <p:cNvPr id="8" name="矩形 7"/>
          <p:cNvSpPr/>
          <p:nvPr/>
        </p:nvSpPr>
        <p:spPr>
          <a:xfrm>
            <a:off x="8029706" y="5913820"/>
            <a:ext cx="2106667" cy="369332"/>
          </a:xfrm>
          <a:prstGeom prst="rect">
            <a:avLst/>
          </a:prstGeom>
        </p:spPr>
        <p:txBody>
          <a:bodyPr wrap="none">
            <a:spAutoFit/>
          </a:bodyPr>
          <a:lstStyle/>
          <a:p>
            <a:r>
              <a:rPr lang="en-US" altLang="zh-CN" dirty="0">
                <a:solidFill>
                  <a:srgbClr val="C00000"/>
                </a:solidFill>
                <a:latin typeface="Microsoft YaHei" pitchFamily="34" charset="-122"/>
                <a:ea typeface="Microsoft YaHei" pitchFamily="34" charset="-122"/>
              </a:rPr>
              <a:t>VR</a:t>
            </a:r>
            <a:r>
              <a:rPr lang="zh-CN" altLang="en-US" dirty="0">
                <a:solidFill>
                  <a:srgbClr val="C00000"/>
                </a:solidFill>
                <a:latin typeface="Microsoft YaHei" pitchFamily="34" charset="-122"/>
                <a:ea typeface="Microsoft YaHei" pitchFamily="34" charset="-122"/>
              </a:rPr>
              <a:t>游戏中你的感官</a:t>
            </a:r>
            <a:endParaRPr lang="zh-CN" altLang="en-US" dirty="0">
              <a:solidFill>
                <a:srgbClr val="C00000"/>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709" y="2793957"/>
            <a:ext cx="3679779" cy="2455416"/>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439" y="2793957"/>
            <a:ext cx="5029200" cy="2428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11" y="-1905"/>
            <a:ext cx="6082393"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应用典型案例：新型广告营销</a:t>
            </a:r>
          </a:p>
        </p:txBody>
      </p:sp>
      <p:sp>
        <p:nvSpPr>
          <p:cNvPr id="2" name="矩形 1"/>
          <p:cNvSpPr/>
          <p:nvPr/>
        </p:nvSpPr>
        <p:spPr>
          <a:xfrm>
            <a:off x="574766" y="1315726"/>
            <a:ext cx="6278880" cy="3046988"/>
          </a:xfrm>
          <a:prstGeom prst="rect">
            <a:avLst/>
          </a:prstGeom>
        </p:spPr>
        <p:txBody>
          <a:bodyPr wrap="square">
            <a:spAutoFit/>
          </a:bodyPr>
          <a:lstStyle/>
          <a:p>
            <a:pPr>
              <a:lnSpc>
                <a:spcPct val="150000"/>
              </a:lnSpc>
            </a:pPr>
            <a:r>
              <a:rPr lang="zh-CN" altLang="en-US" sz="1600" dirty="0" smtClean="0">
                <a:solidFill>
                  <a:srgbClr val="000508"/>
                </a:solidFill>
                <a:latin typeface="+mj-ea"/>
                <a:ea typeface="+mj-ea"/>
              </a:rPr>
              <a:t>去年，全球</a:t>
            </a:r>
            <a:r>
              <a:rPr lang="zh-CN" altLang="en-US" sz="1600" dirty="0">
                <a:solidFill>
                  <a:srgbClr val="000508"/>
                </a:solidFill>
                <a:latin typeface="+mj-ea"/>
                <a:ea typeface="+mj-ea"/>
              </a:rPr>
              <a:t>最大的蔓越莓供应商</a:t>
            </a:r>
            <a:r>
              <a:rPr lang="en-US" altLang="zh-CN" sz="1600" dirty="0">
                <a:solidFill>
                  <a:srgbClr val="000508"/>
                </a:solidFill>
                <a:latin typeface="+mj-ea"/>
                <a:ea typeface="+mj-ea"/>
              </a:rPr>
              <a:t>Ocean Spray</a:t>
            </a:r>
            <a:r>
              <a:rPr lang="zh-CN" altLang="en-US" sz="1600" dirty="0">
                <a:solidFill>
                  <a:srgbClr val="000508"/>
                </a:solidFill>
                <a:latin typeface="+mj-ea"/>
                <a:ea typeface="+mj-ea"/>
              </a:rPr>
              <a:t>利用一套由</a:t>
            </a:r>
            <a:r>
              <a:rPr lang="en-US" altLang="zh-CN" sz="1600" dirty="0">
                <a:solidFill>
                  <a:srgbClr val="000508"/>
                </a:solidFill>
                <a:latin typeface="+mj-ea"/>
                <a:ea typeface="+mj-ea"/>
              </a:rPr>
              <a:t>6</a:t>
            </a:r>
            <a:r>
              <a:rPr lang="zh-CN" altLang="en-US" sz="1600" dirty="0">
                <a:solidFill>
                  <a:srgbClr val="000508"/>
                </a:solidFill>
                <a:latin typeface="+mj-ea"/>
                <a:ea typeface="+mj-ea"/>
              </a:rPr>
              <a:t>台</a:t>
            </a:r>
            <a:r>
              <a:rPr lang="en-US" altLang="zh-CN" sz="1600" dirty="0">
                <a:solidFill>
                  <a:srgbClr val="000508"/>
                </a:solidFill>
                <a:latin typeface="+mj-ea"/>
                <a:ea typeface="+mj-ea"/>
              </a:rPr>
              <a:t>GoPro</a:t>
            </a:r>
            <a:r>
              <a:rPr lang="zh-CN" altLang="en-US" sz="1600" dirty="0">
                <a:solidFill>
                  <a:srgbClr val="000508"/>
                </a:solidFill>
                <a:latin typeface="+mj-ea"/>
                <a:ea typeface="+mj-ea"/>
              </a:rPr>
              <a:t>相机和无人机组成的定制摄影套装制造了一部</a:t>
            </a:r>
            <a:r>
              <a:rPr lang="en-US" altLang="zh-CN" sz="1600" dirty="0">
                <a:solidFill>
                  <a:srgbClr val="000508"/>
                </a:solidFill>
                <a:latin typeface="+mj-ea"/>
                <a:ea typeface="+mj-ea"/>
              </a:rPr>
              <a:t>5</a:t>
            </a:r>
            <a:r>
              <a:rPr lang="zh-CN" altLang="en-US" sz="1600" dirty="0">
                <a:solidFill>
                  <a:srgbClr val="000508"/>
                </a:solidFill>
                <a:latin typeface="+mj-ea"/>
                <a:ea typeface="+mj-ea"/>
              </a:rPr>
              <a:t>分钟的</a:t>
            </a:r>
            <a:r>
              <a:rPr lang="en-US" altLang="zh-CN" sz="1600" dirty="0">
                <a:solidFill>
                  <a:srgbClr val="000508"/>
                </a:solidFill>
                <a:latin typeface="+mj-ea"/>
                <a:ea typeface="+mj-ea"/>
              </a:rPr>
              <a:t>VR</a:t>
            </a:r>
            <a:r>
              <a:rPr lang="zh-CN" altLang="en-US" sz="1600" dirty="0">
                <a:solidFill>
                  <a:srgbClr val="000508"/>
                </a:solidFill>
                <a:latin typeface="+mj-ea"/>
                <a:ea typeface="+mj-ea"/>
              </a:rPr>
              <a:t>短片</a:t>
            </a:r>
            <a:r>
              <a:rPr lang="en-US" altLang="zh-CN" sz="1600" dirty="0">
                <a:solidFill>
                  <a:srgbClr val="000508"/>
                </a:solidFill>
                <a:latin typeface="+mj-ea"/>
                <a:ea typeface="+mj-ea"/>
              </a:rPr>
              <a:t>《The Most Beautiful Harvest》</a:t>
            </a:r>
            <a:r>
              <a:rPr lang="zh-CN" altLang="en-US" sz="1600" dirty="0">
                <a:solidFill>
                  <a:srgbClr val="000508"/>
                </a:solidFill>
                <a:latin typeface="+mj-ea"/>
                <a:ea typeface="+mj-ea"/>
              </a:rPr>
              <a:t>，向人们展示蔓越莓的丰收景象。</a:t>
            </a:r>
            <a:r>
              <a:rPr lang="zh-CN" altLang="en-US" sz="1600" dirty="0" smtClean="0">
                <a:solidFill>
                  <a:srgbClr val="000508"/>
                </a:solidFill>
                <a:latin typeface="+mj-ea"/>
                <a:ea typeface="+mj-ea"/>
              </a:rPr>
              <a:t>而今年</a:t>
            </a:r>
            <a:r>
              <a:rPr lang="zh-CN" altLang="en-US" sz="1600" dirty="0">
                <a:solidFill>
                  <a:srgbClr val="000508"/>
                </a:solidFill>
                <a:latin typeface="+mj-ea"/>
                <a:ea typeface="+mj-ea"/>
              </a:rPr>
              <a:t>，该公司还会推出适用于</a:t>
            </a:r>
            <a:r>
              <a:rPr lang="en-US" altLang="zh-CN" sz="1600" dirty="0">
                <a:solidFill>
                  <a:srgbClr val="000508"/>
                </a:solidFill>
                <a:latin typeface="+mj-ea"/>
                <a:ea typeface="+mj-ea"/>
              </a:rPr>
              <a:t>Google Cardboard</a:t>
            </a:r>
            <a:r>
              <a:rPr lang="zh-CN" altLang="en-US" sz="1600" dirty="0">
                <a:solidFill>
                  <a:srgbClr val="000508"/>
                </a:solidFill>
                <a:latin typeface="+mj-ea"/>
                <a:ea typeface="+mj-ea"/>
              </a:rPr>
              <a:t>观看的短片。</a:t>
            </a:r>
          </a:p>
          <a:p>
            <a:pPr>
              <a:lnSpc>
                <a:spcPct val="150000"/>
              </a:lnSpc>
            </a:pPr>
            <a:r>
              <a:rPr lang="zh-CN" altLang="en-US" sz="1600" dirty="0" smtClean="0">
                <a:solidFill>
                  <a:srgbClr val="000508"/>
                </a:solidFill>
                <a:latin typeface="+mj-ea"/>
                <a:ea typeface="+mj-ea"/>
              </a:rPr>
              <a:t>在</a:t>
            </a:r>
            <a:r>
              <a:rPr lang="zh-CN" altLang="en-US" sz="1600" dirty="0">
                <a:solidFill>
                  <a:srgbClr val="000508"/>
                </a:solidFill>
                <a:latin typeface="+mj-ea"/>
                <a:ea typeface="+mj-ea"/>
              </a:rPr>
              <a:t>过去，蔓越莓丰收的美景大部分人都无法看到，所以此次</a:t>
            </a:r>
            <a:r>
              <a:rPr lang="en-US" altLang="zh-CN" sz="1600" dirty="0">
                <a:solidFill>
                  <a:srgbClr val="000508"/>
                </a:solidFill>
                <a:latin typeface="+mj-ea"/>
                <a:ea typeface="+mj-ea"/>
              </a:rPr>
              <a:t>VR</a:t>
            </a:r>
            <a:r>
              <a:rPr lang="zh-CN" altLang="en-US" sz="1600" dirty="0">
                <a:solidFill>
                  <a:srgbClr val="000508"/>
                </a:solidFill>
                <a:latin typeface="+mj-ea"/>
                <a:ea typeface="+mj-ea"/>
              </a:rPr>
              <a:t>短片为用户带来一种</a:t>
            </a:r>
            <a:r>
              <a:rPr lang="zh-CN" altLang="en-US" sz="1600" dirty="0">
                <a:solidFill>
                  <a:srgbClr val="C00000"/>
                </a:solidFill>
                <a:latin typeface="+mj-ea"/>
                <a:ea typeface="+mj-ea"/>
              </a:rPr>
              <a:t>强烈的感官体验</a:t>
            </a:r>
            <a:r>
              <a:rPr lang="zh-CN" altLang="en-US" sz="1600" dirty="0">
                <a:solidFill>
                  <a:srgbClr val="000508"/>
                </a:solidFill>
                <a:latin typeface="+mj-ea"/>
                <a:ea typeface="+mj-ea"/>
              </a:rPr>
              <a:t>。当人们戴上</a:t>
            </a:r>
            <a:r>
              <a:rPr lang="en-US" altLang="zh-CN" sz="1600" dirty="0">
                <a:solidFill>
                  <a:srgbClr val="000508"/>
                </a:solidFill>
                <a:latin typeface="+mj-ea"/>
                <a:ea typeface="+mj-ea"/>
              </a:rPr>
              <a:t>Oculus Rift</a:t>
            </a:r>
            <a:r>
              <a:rPr lang="zh-CN" altLang="en-US" sz="1600" dirty="0">
                <a:solidFill>
                  <a:srgbClr val="000508"/>
                </a:solidFill>
                <a:latin typeface="+mj-ea"/>
                <a:ea typeface="+mj-ea"/>
              </a:rPr>
              <a:t>观看短片时，可以看到大片红艳艳的蔓越莓迎面而来。当然，对于那些喜欢蔓越莓的人们来说，短片带来了不少</a:t>
            </a:r>
            <a:r>
              <a:rPr lang="en-US" altLang="zh-CN" sz="1600" dirty="0">
                <a:solidFill>
                  <a:srgbClr val="000508"/>
                </a:solidFill>
                <a:latin typeface="+mj-ea"/>
                <a:ea typeface="+mj-ea"/>
              </a:rPr>
              <a:t>G</a:t>
            </a:r>
            <a:r>
              <a:rPr lang="zh-CN" altLang="en-US" sz="1600" dirty="0">
                <a:solidFill>
                  <a:srgbClr val="000508"/>
                </a:solidFill>
                <a:latin typeface="+mj-ea"/>
                <a:ea typeface="+mj-ea"/>
              </a:rPr>
              <a:t>点</a:t>
            </a:r>
            <a:r>
              <a:rPr lang="zh-CN" altLang="en-US" sz="1600" dirty="0" smtClean="0">
                <a:solidFill>
                  <a:srgbClr val="000508"/>
                </a:solidFill>
                <a:latin typeface="+mj-ea"/>
                <a:ea typeface="+mj-ea"/>
              </a:rPr>
              <a:t>。</a:t>
            </a:r>
            <a:endParaRPr lang="zh-CN" altLang="en-US" sz="1600" dirty="0">
              <a:solidFill>
                <a:srgbClr val="000508"/>
              </a:solidFill>
              <a:latin typeface="+mj-ea"/>
              <a:ea typeface="+mj-ea"/>
            </a:endParaRPr>
          </a:p>
        </p:txBody>
      </p:sp>
      <p:sp>
        <p:nvSpPr>
          <p:cNvPr id="6" name="矩形 5"/>
          <p:cNvSpPr/>
          <p:nvPr/>
        </p:nvSpPr>
        <p:spPr>
          <a:xfrm>
            <a:off x="448491" y="4825278"/>
            <a:ext cx="7458892" cy="1200329"/>
          </a:xfrm>
          <a:prstGeom prst="rect">
            <a:avLst/>
          </a:prstGeom>
        </p:spPr>
        <p:txBody>
          <a:bodyPr wrap="square">
            <a:spAutoFit/>
          </a:bodyPr>
          <a:lstStyle/>
          <a:p>
            <a:pPr>
              <a:lnSpc>
                <a:spcPct val="150000"/>
              </a:lnSpc>
            </a:pPr>
            <a:r>
              <a:rPr lang="en-US" altLang="zh-CN" sz="1600" b="1" dirty="0">
                <a:solidFill>
                  <a:srgbClr val="000508"/>
                </a:solidFill>
                <a:latin typeface="+mj-ea"/>
                <a:ea typeface="+mj-ea"/>
              </a:rPr>
              <a:t>Ocean Spray</a:t>
            </a:r>
            <a:r>
              <a:rPr lang="zh-CN" altLang="en-US" sz="1600" b="1" dirty="0">
                <a:solidFill>
                  <a:srgbClr val="000508"/>
                </a:solidFill>
                <a:latin typeface="+mj-ea"/>
                <a:ea typeface="+mj-ea"/>
              </a:rPr>
              <a:t>公司表示，一直以来，该公司组织消费者参观蔓越莓的丰收过程塑造企业形象，但那只是</a:t>
            </a:r>
            <a:r>
              <a:rPr lang="zh-CN" altLang="en-US" sz="1600" b="1" dirty="0">
                <a:solidFill>
                  <a:srgbClr val="C00000"/>
                </a:solidFill>
                <a:latin typeface="+mj-ea"/>
                <a:ea typeface="+mj-ea"/>
              </a:rPr>
              <a:t>小部分人的福利</a:t>
            </a:r>
            <a:r>
              <a:rPr lang="zh-CN" altLang="en-US" sz="1600" b="1" dirty="0">
                <a:solidFill>
                  <a:srgbClr val="000508"/>
                </a:solidFill>
                <a:latin typeface="+mj-ea"/>
                <a:ea typeface="+mj-ea"/>
              </a:rPr>
              <a:t>。而这次的</a:t>
            </a:r>
            <a:r>
              <a:rPr lang="en-US" altLang="zh-CN" sz="1600" b="1" dirty="0">
                <a:solidFill>
                  <a:srgbClr val="000508"/>
                </a:solidFill>
                <a:latin typeface="+mj-ea"/>
                <a:ea typeface="+mj-ea"/>
              </a:rPr>
              <a:t>VR</a:t>
            </a:r>
            <a:r>
              <a:rPr lang="zh-CN" altLang="en-US" sz="1600" b="1" dirty="0">
                <a:solidFill>
                  <a:srgbClr val="000508"/>
                </a:solidFill>
                <a:latin typeface="+mj-ea"/>
                <a:ea typeface="+mj-ea"/>
              </a:rPr>
              <a:t>短片，不仅有很大的</a:t>
            </a:r>
            <a:r>
              <a:rPr lang="zh-CN" altLang="en-US" sz="1600" b="1" dirty="0">
                <a:solidFill>
                  <a:srgbClr val="C00000"/>
                </a:solidFill>
                <a:latin typeface="+mj-ea"/>
                <a:ea typeface="+mj-ea"/>
              </a:rPr>
              <a:t>普及性</a:t>
            </a:r>
            <a:r>
              <a:rPr lang="zh-CN" altLang="en-US" sz="1600" b="1" dirty="0">
                <a:solidFill>
                  <a:srgbClr val="000508"/>
                </a:solidFill>
                <a:latin typeface="+mj-ea"/>
                <a:ea typeface="+mj-ea"/>
              </a:rPr>
              <a:t>，还推广到</a:t>
            </a:r>
            <a:r>
              <a:rPr lang="zh-CN" altLang="en-US" sz="1600" b="1" dirty="0">
                <a:solidFill>
                  <a:srgbClr val="C00000"/>
                </a:solidFill>
                <a:latin typeface="+mj-ea"/>
                <a:ea typeface="+mj-ea"/>
              </a:rPr>
              <a:t>亚洲和其他地方的消费者</a:t>
            </a:r>
            <a:r>
              <a:rPr lang="zh-CN" altLang="en-US" sz="1600" b="1" dirty="0">
                <a:solidFill>
                  <a:srgbClr val="000508"/>
                </a:solidFill>
                <a:latin typeface="+mj-ea"/>
                <a:ea typeface="+mj-ea"/>
              </a:rPr>
              <a:t>。而且相比于传统广告，此次短片的效果更佳。</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760" y="1315726"/>
            <a:ext cx="3478393" cy="2321026"/>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0627" y="4362714"/>
            <a:ext cx="1681554" cy="1293503"/>
          </a:xfrm>
          <a:prstGeom prst="rect">
            <a:avLst/>
          </a:prstGeom>
        </p:spPr>
      </p:pic>
      <p:pic>
        <p:nvPicPr>
          <p:cNvPr id="13" name="图片 12"/>
          <p:cNvPicPr>
            <a:picLocks noChangeAspect="1"/>
          </p:cNvPicPr>
          <p:nvPr/>
        </p:nvPicPr>
        <p:blipFill rotWithShape="1">
          <a:blip r:embed="rId4" cstate="print">
            <a:clrChange>
              <a:clrFrom>
                <a:srgbClr val="FFF3F0">
                  <a:alpha val="100000"/>
                </a:srgbClr>
              </a:clrFrom>
              <a:clrTo>
                <a:srgbClr val="FFF3F0">
                  <a:alpha val="100000"/>
                  <a:alpha val="0"/>
                </a:srgbClr>
              </a:clrTo>
            </a:clrChange>
            <a:extLst>
              <a:ext uri="{28A0092B-C50C-407E-A947-70E740481C1C}">
                <a14:useLocalDpi xmlns:a14="http://schemas.microsoft.com/office/drawing/2010/main" val="0"/>
              </a:ext>
            </a:extLst>
          </a:blip>
          <a:srcRect b="11859"/>
          <a:stretch/>
        </p:blipFill>
        <p:spPr>
          <a:xfrm flipH="1">
            <a:off x="9886709" y="4544653"/>
            <a:ext cx="1499883" cy="880790"/>
          </a:xfrm>
          <a:prstGeom prst="rect">
            <a:avLst/>
          </a:prstGeom>
        </p:spPr>
      </p:pic>
      <p:sp>
        <p:nvSpPr>
          <p:cNvPr id="9" name="矩形 8"/>
          <p:cNvSpPr/>
          <p:nvPr/>
        </p:nvSpPr>
        <p:spPr>
          <a:xfrm>
            <a:off x="448491" y="1350420"/>
            <a:ext cx="6531429" cy="2977600"/>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11" y="-1905"/>
            <a:ext cx="6082393"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应用典型案例：家装</a:t>
            </a:r>
            <a:r>
              <a:rPr lang="en-US" altLang="zh-CN" sz="3200" b="1" dirty="0" smtClean="0">
                <a:solidFill>
                  <a:srgbClr val="0070C0"/>
                </a:solidFill>
                <a:latin typeface="+mj-ea"/>
                <a:ea typeface="+mj-ea"/>
              </a:rPr>
              <a:t>DIY</a:t>
            </a:r>
            <a:endParaRPr lang="zh-CN" altLang="en-US" sz="3200" b="1" dirty="0" smtClean="0">
              <a:solidFill>
                <a:srgbClr val="0070C0"/>
              </a:solidFill>
              <a:latin typeface="+mj-ea"/>
              <a:ea typeface="+mj-ea"/>
            </a:endParaRPr>
          </a:p>
        </p:txBody>
      </p:sp>
      <p:sp>
        <p:nvSpPr>
          <p:cNvPr id="2" name="矩形 1"/>
          <p:cNvSpPr/>
          <p:nvPr/>
        </p:nvSpPr>
        <p:spPr>
          <a:xfrm>
            <a:off x="448489" y="1581168"/>
            <a:ext cx="6531429" cy="1569660"/>
          </a:xfrm>
          <a:prstGeom prst="rect">
            <a:avLst/>
          </a:prstGeom>
        </p:spPr>
        <p:txBody>
          <a:bodyPr wrap="square">
            <a:spAutoFit/>
          </a:bodyPr>
          <a:lstStyle/>
          <a:p>
            <a:pPr>
              <a:lnSpc>
                <a:spcPct val="150000"/>
              </a:lnSpc>
            </a:pPr>
            <a:r>
              <a:rPr lang="zh-CN" altLang="en-US" sz="1600" dirty="0">
                <a:solidFill>
                  <a:srgbClr val="000508"/>
                </a:solidFill>
                <a:latin typeface="+mj-ea"/>
                <a:ea typeface="+mj-ea"/>
              </a:rPr>
              <a:t>有一家创业公司为家装设计师们打造一个超乎想象的在线虚拟现实平台</a:t>
            </a:r>
            <a:r>
              <a:rPr lang="en-US" altLang="zh-CN" sz="1600" dirty="0">
                <a:solidFill>
                  <a:srgbClr val="000508"/>
                </a:solidFill>
                <a:latin typeface="+mj-ea"/>
                <a:ea typeface="+mj-ea"/>
              </a:rPr>
              <a:t>——</a:t>
            </a:r>
            <a:r>
              <a:rPr lang="zh-CN" altLang="en-US" sz="1600" dirty="0">
                <a:solidFill>
                  <a:srgbClr val="000508"/>
                </a:solidFill>
                <a:latin typeface="+mj-ea"/>
                <a:ea typeface="+mj-ea"/>
              </a:rPr>
              <a:t>豪斯</a:t>
            </a:r>
            <a:r>
              <a:rPr lang="en-US" altLang="zh-CN" sz="1600" dirty="0">
                <a:solidFill>
                  <a:srgbClr val="000508"/>
                </a:solidFill>
                <a:latin typeface="+mj-ea"/>
                <a:ea typeface="+mj-ea"/>
              </a:rPr>
              <a:t>VR</a:t>
            </a:r>
            <a:r>
              <a:rPr lang="zh-CN" altLang="en-US" sz="1600" dirty="0">
                <a:solidFill>
                  <a:srgbClr val="000508"/>
                </a:solidFill>
                <a:latin typeface="+mj-ea"/>
                <a:ea typeface="+mj-ea"/>
              </a:rPr>
              <a:t>。当家装客户站在万向行走仪上，戴上沉浸式头盔，真实感受到未来房间装好后的</a:t>
            </a:r>
            <a:r>
              <a:rPr lang="zh-CN" altLang="en-US" sz="1600" dirty="0">
                <a:solidFill>
                  <a:srgbClr val="C00000"/>
                </a:solidFill>
                <a:latin typeface="+mj-ea"/>
                <a:ea typeface="+mj-ea"/>
              </a:rPr>
              <a:t>空间布局</a:t>
            </a:r>
            <a:r>
              <a:rPr lang="zh-CN" altLang="en-US" sz="1600" dirty="0">
                <a:solidFill>
                  <a:srgbClr val="000508"/>
                </a:solidFill>
                <a:latin typeface="+mj-ea"/>
                <a:ea typeface="+mj-ea"/>
              </a:rPr>
              <a:t>和</a:t>
            </a:r>
            <a:r>
              <a:rPr lang="zh-CN" altLang="en-US" sz="1600" dirty="0">
                <a:solidFill>
                  <a:srgbClr val="C00000"/>
                </a:solidFill>
                <a:latin typeface="+mj-ea"/>
                <a:ea typeface="+mj-ea"/>
              </a:rPr>
              <a:t>各种家具的色彩搭配与尺寸大小</a:t>
            </a:r>
            <a:r>
              <a:rPr lang="zh-CN" altLang="en-US" sz="1600" dirty="0">
                <a:solidFill>
                  <a:srgbClr val="000508"/>
                </a:solidFill>
                <a:latin typeface="+mj-ea"/>
                <a:ea typeface="+mj-ea"/>
              </a:rPr>
              <a:t>。不满意可以通过手势操作进行</a:t>
            </a:r>
            <a:r>
              <a:rPr lang="zh-CN" altLang="en-US" sz="1600" dirty="0">
                <a:solidFill>
                  <a:srgbClr val="C00000"/>
                </a:solidFill>
                <a:latin typeface="+mj-ea"/>
                <a:ea typeface="+mj-ea"/>
              </a:rPr>
              <a:t>位置摆放</a:t>
            </a:r>
            <a:r>
              <a:rPr lang="zh-CN" altLang="en-US" sz="1600" dirty="0">
                <a:solidFill>
                  <a:srgbClr val="000508"/>
                </a:solidFill>
                <a:latin typeface="+mj-ea"/>
                <a:ea typeface="+mj-ea"/>
              </a:rPr>
              <a:t>或者</a:t>
            </a:r>
            <a:r>
              <a:rPr lang="zh-CN" altLang="en-US" sz="1600" dirty="0">
                <a:solidFill>
                  <a:srgbClr val="C00000"/>
                </a:solidFill>
                <a:latin typeface="+mj-ea"/>
                <a:ea typeface="+mj-ea"/>
              </a:rPr>
              <a:t>更换别的款式</a:t>
            </a:r>
            <a:r>
              <a:rPr lang="zh-CN" altLang="en-US" sz="1600" dirty="0">
                <a:solidFill>
                  <a:srgbClr val="000508"/>
                </a:solidFill>
                <a:latin typeface="+mj-ea"/>
                <a:ea typeface="+mj-ea"/>
              </a:rPr>
              <a:t>。</a:t>
            </a:r>
          </a:p>
        </p:txBody>
      </p:sp>
      <p:sp>
        <p:nvSpPr>
          <p:cNvPr id="9" name="矩形 8"/>
          <p:cNvSpPr/>
          <p:nvPr/>
        </p:nvSpPr>
        <p:spPr>
          <a:xfrm>
            <a:off x="448490" y="1533300"/>
            <a:ext cx="6531429" cy="1665396"/>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1568130"/>
            <a:ext cx="4282446" cy="166539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71884"/>
            <a:ext cx="4282446" cy="1744700"/>
          </a:xfrm>
          <a:prstGeom prst="rect">
            <a:avLst/>
          </a:prstGeom>
        </p:spPr>
      </p:pic>
      <p:sp>
        <p:nvSpPr>
          <p:cNvPr id="8" name="矩形 7"/>
          <p:cNvSpPr/>
          <p:nvPr/>
        </p:nvSpPr>
        <p:spPr>
          <a:xfrm>
            <a:off x="448489" y="3404668"/>
            <a:ext cx="6749144" cy="2613023"/>
          </a:xfrm>
          <a:prstGeom prst="rect">
            <a:avLst/>
          </a:prstGeom>
        </p:spPr>
        <p:txBody>
          <a:bodyPr wrap="square">
            <a:spAutoFit/>
          </a:bodyPr>
          <a:lstStyle/>
          <a:p>
            <a:pPr>
              <a:lnSpc>
                <a:spcPct val="130000"/>
              </a:lnSpc>
            </a:pPr>
            <a:r>
              <a:rPr lang="zh-CN" altLang="en-US" sz="1400" dirty="0">
                <a:solidFill>
                  <a:srgbClr val="000508"/>
                </a:solidFill>
                <a:latin typeface="+mj-ea"/>
                <a:ea typeface="+mj-ea"/>
              </a:rPr>
              <a:t>第一，豪斯</a:t>
            </a:r>
            <a:r>
              <a:rPr lang="en-US" altLang="zh-CN" sz="1400" dirty="0">
                <a:solidFill>
                  <a:srgbClr val="000508"/>
                </a:solidFill>
                <a:latin typeface="+mj-ea"/>
                <a:ea typeface="+mj-ea"/>
              </a:rPr>
              <a:t>VR</a:t>
            </a:r>
            <a:r>
              <a:rPr lang="zh-CN" altLang="en-US" sz="1400" dirty="0">
                <a:solidFill>
                  <a:srgbClr val="000508"/>
                </a:solidFill>
                <a:latin typeface="+mj-ea"/>
                <a:ea typeface="+mj-ea"/>
              </a:rPr>
              <a:t>提供了在线的</a:t>
            </a:r>
            <a:r>
              <a:rPr lang="zh-CN" altLang="en-US" sz="1400" dirty="0">
                <a:solidFill>
                  <a:srgbClr val="C00000"/>
                </a:solidFill>
                <a:latin typeface="+mj-ea"/>
                <a:ea typeface="+mj-ea"/>
              </a:rPr>
              <a:t>一键上传</a:t>
            </a:r>
            <a:r>
              <a:rPr lang="en-US" altLang="zh-CN" sz="1400" dirty="0">
                <a:solidFill>
                  <a:srgbClr val="C00000"/>
                </a:solidFill>
                <a:latin typeface="+mj-ea"/>
                <a:ea typeface="+mj-ea"/>
              </a:rPr>
              <a:t>3Dsmax</a:t>
            </a:r>
            <a:r>
              <a:rPr lang="zh-CN" altLang="en-US" sz="1400" dirty="0">
                <a:solidFill>
                  <a:srgbClr val="C00000"/>
                </a:solidFill>
                <a:latin typeface="+mj-ea"/>
                <a:ea typeface="+mj-ea"/>
              </a:rPr>
              <a:t>模型的操作</a:t>
            </a:r>
            <a:r>
              <a:rPr lang="zh-CN" altLang="en-US" sz="1400" dirty="0">
                <a:solidFill>
                  <a:srgbClr val="000508"/>
                </a:solidFill>
                <a:latin typeface="+mj-ea"/>
                <a:ea typeface="+mj-ea"/>
              </a:rPr>
              <a:t>方式，上传后会快速生成虚拟现实观看链接，不需要用户做任何的额外操作，也不需要下载任何客户端，更不用设计师按照他们的标准来修改模型文件</a:t>
            </a:r>
            <a:r>
              <a:rPr lang="zh-CN" altLang="en-US" sz="1400" dirty="0" smtClean="0">
                <a:solidFill>
                  <a:srgbClr val="000508"/>
                </a:solidFill>
                <a:latin typeface="+mj-ea"/>
                <a:ea typeface="+mj-ea"/>
              </a:rPr>
              <a:t>。</a:t>
            </a:r>
            <a:endParaRPr lang="en-US" altLang="zh-CN" sz="1400" dirty="0" smtClean="0">
              <a:solidFill>
                <a:srgbClr val="000508"/>
              </a:solidFill>
              <a:latin typeface="+mj-ea"/>
              <a:ea typeface="+mj-ea"/>
            </a:endParaRPr>
          </a:p>
          <a:p>
            <a:pPr>
              <a:lnSpc>
                <a:spcPct val="130000"/>
              </a:lnSpc>
            </a:pPr>
            <a:r>
              <a:rPr lang="zh-CN" altLang="en-US" sz="1400" dirty="0">
                <a:solidFill>
                  <a:srgbClr val="000508"/>
                </a:solidFill>
                <a:latin typeface="+mj-ea"/>
                <a:ea typeface="+mj-ea"/>
              </a:rPr>
              <a:t>第二，未来他们会结合</a:t>
            </a:r>
            <a:r>
              <a:rPr lang="zh-CN" altLang="en-US" sz="1400" dirty="0">
                <a:solidFill>
                  <a:srgbClr val="C00000"/>
                </a:solidFill>
                <a:latin typeface="+mj-ea"/>
                <a:ea typeface="+mj-ea"/>
              </a:rPr>
              <a:t>沉浸式头盔</a:t>
            </a:r>
            <a:r>
              <a:rPr lang="zh-CN" altLang="en-US" sz="1400" dirty="0">
                <a:solidFill>
                  <a:srgbClr val="000508"/>
                </a:solidFill>
                <a:latin typeface="+mj-ea"/>
                <a:ea typeface="+mj-ea"/>
              </a:rPr>
              <a:t>和</a:t>
            </a:r>
            <a:r>
              <a:rPr lang="zh-CN" altLang="en-US" sz="1400" dirty="0">
                <a:solidFill>
                  <a:srgbClr val="C00000"/>
                </a:solidFill>
                <a:latin typeface="+mj-ea"/>
                <a:ea typeface="+mj-ea"/>
              </a:rPr>
              <a:t>万向行走仪</a:t>
            </a:r>
            <a:r>
              <a:rPr lang="zh-CN" altLang="en-US" sz="1400" dirty="0">
                <a:solidFill>
                  <a:srgbClr val="000508"/>
                </a:solidFill>
                <a:latin typeface="+mj-ea"/>
                <a:ea typeface="+mj-ea"/>
              </a:rPr>
              <a:t>来为家装公司提供海量的虚拟样板间服务</a:t>
            </a:r>
            <a:r>
              <a:rPr lang="zh-CN" altLang="en-US" sz="1400" dirty="0" smtClean="0">
                <a:solidFill>
                  <a:srgbClr val="000508"/>
                </a:solidFill>
                <a:latin typeface="+mj-ea"/>
                <a:ea typeface="+mj-ea"/>
              </a:rPr>
              <a:t>。</a:t>
            </a:r>
            <a:endParaRPr lang="en-US" altLang="zh-CN" sz="1400" dirty="0" smtClean="0">
              <a:solidFill>
                <a:srgbClr val="000508"/>
              </a:solidFill>
              <a:latin typeface="+mj-ea"/>
              <a:ea typeface="+mj-ea"/>
            </a:endParaRPr>
          </a:p>
          <a:p>
            <a:pPr>
              <a:lnSpc>
                <a:spcPct val="130000"/>
              </a:lnSpc>
            </a:pPr>
            <a:r>
              <a:rPr lang="zh-CN" altLang="en-US" sz="1400" dirty="0">
                <a:solidFill>
                  <a:srgbClr val="000508"/>
                </a:solidFill>
                <a:latin typeface="+mj-ea"/>
                <a:ea typeface="+mj-ea"/>
              </a:rPr>
              <a:t>第三，豪斯</a:t>
            </a:r>
            <a:r>
              <a:rPr lang="en-US" altLang="zh-CN" sz="1400" dirty="0">
                <a:solidFill>
                  <a:srgbClr val="000508"/>
                </a:solidFill>
                <a:latin typeface="+mj-ea"/>
                <a:ea typeface="+mj-ea"/>
              </a:rPr>
              <a:t>VR</a:t>
            </a:r>
            <a:r>
              <a:rPr lang="zh-CN" altLang="en-US" sz="1400" dirty="0">
                <a:solidFill>
                  <a:srgbClr val="000508"/>
                </a:solidFill>
                <a:latin typeface="+mj-ea"/>
                <a:ea typeface="+mj-ea"/>
              </a:rPr>
              <a:t>平台真正可以让设计师将做完的设计、建好的三维模型，在别的空间产生持续的价值。家装公司为了能够留住客户，为客户准备尽量多的装修风格进行挑选，家装公司一般会付费购买他们数据库中大量的虚拟样板间模型文件，他们会将这部分收入费用分成给这些虚拟样板间的制作者也就是设计师们。</a:t>
            </a:r>
          </a:p>
        </p:txBody>
      </p:sp>
    </p:spTree>
    <p:extLst>
      <p:ext uri="{BB962C8B-B14F-4D97-AF65-F5344CB8AC3E}">
        <p14:creationId xmlns:p14="http://schemas.microsoft.com/office/powerpoint/2010/main" val="761533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占位符 4"/>
          <p:cNvSpPr txBox="1"/>
          <p:nvPr>
            <p:custDataLst>
              <p:tags r:id="rId2"/>
            </p:custDataLst>
          </p:nvPr>
        </p:nvSpPr>
        <p:spPr bwMode="auto">
          <a:xfrm>
            <a:off x="4595813" y="1447800"/>
            <a:ext cx="29908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685800" indent="-22860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spcBef>
                <a:spcPct val="0"/>
              </a:spcBef>
              <a:buFont typeface="Arial" pitchFamily="34" charset="0"/>
              <a:buNone/>
              <a:defRPr/>
            </a:pPr>
            <a:r>
              <a:rPr lang="en-US" altLang="zh-CN" sz="49600" dirty="0" smtClean="0">
                <a:solidFill>
                  <a:srgbClr val="0070C0"/>
                </a:solidFill>
                <a:latin typeface="Bell MT" pitchFamily="18" charset="0"/>
              </a:rPr>
              <a:t>4</a:t>
            </a:r>
            <a:endParaRPr lang="zh-CN" altLang="en-US" sz="49600" dirty="0">
              <a:solidFill>
                <a:srgbClr val="0070C0"/>
              </a:solidFill>
              <a:latin typeface="Bell MT" pitchFamily="18" charset="0"/>
            </a:endParaRPr>
          </a:p>
        </p:txBody>
      </p:sp>
      <p:sp>
        <p:nvSpPr>
          <p:cNvPr id="5" name="标题 5"/>
          <p:cNvSpPr txBox="1"/>
          <p:nvPr>
            <p:custDataLst>
              <p:tags r:id="rId3"/>
            </p:custDataLst>
          </p:nvPr>
        </p:nvSpPr>
        <p:spPr>
          <a:xfrm>
            <a:off x="3482975" y="3289893"/>
            <a:ext cx="5216525" cy="760412"/>
          </a:xfrm>
          <a:prstGeom prst="rect">
            <a:avLst/>
          </a:prstGeom>
          <a:solidFill>
            <a:srgbClr val="FFFFFF">
              <a:alpha val="8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sz="4400" kern="0" dirty="0" smtClean="0">
                <a:solidFill>
                  <a:srgbClr val="000000"/>
                </a:solidFill>
                <a:latin typeface="微软雅黑" pitchFamily="34" charset="-122"/>
                <a:ea typeface="微软雅黑" pitchFamily="34" charset="-122"/>
              </a:rPr>
              <a:t>VR</a:t>
            </a:r>
            <a:r>
              <a:rPr lang="zh-CN" altLang="en-US" sz="4400" kern="0" dirty="0" smtClean="0">
                <a:solidFill>
                  <a:srgbClr val="000000"/>
                </a:solidFill>
                <a:latin typeface="微软雅黑" pitchFamily="34" charset="-122"/>
                <a:ea typeface="微软雅黑" pitchFamily="34" charset="-122"/>
              </a:rPr>
              <a:t>未来</a:t>
            </a:r>
            <a:endParaRPr lang="zh-CN" altLang="en-US" sz="4400" kern="0" dirty="0">
              <a:solidFill>
                <a:srgbClr val="000000"/>
              </a:solidFill>
              <a:latin typeface="微软雅黑" pitchFamily="34" charset="-122"/>
              <a:ea typeface="微软雅黑" pitchFamily="34" charset="-122"/>
            </a:endParaRPr>
          </a:p>
        </p:txBody>
      </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 y="0"/>
            <a:ext cx="5649118" cy="670120"/>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市场规模预测</a:t>
            </a:r>
          </a:p>
        </p:txBody>
      </p:sp>
      <p:sp>
        <p:nvSpPr>
          <p:cNvPr id="4" name="矩形 3"/>
          <p:cNvSpPr/>
          <p:nvPr/>
        </p:nvSpPr>
        <p:spPr>
          <a:xfrm>
            <a:off x="625070" y="1777529"/>
            <a:ext cx="5206929" cy="3970318"/>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随着</a:t>
            </a:r>
            <a:r>
              <a:rPr lang="zh-CN" altLang="en-US" sz="2400" kern="100" dirty="0">
                <a:solidFill>
                  <a:srgbClr val="C00000"/>
                </a:solidFill>
                <a:latin typeface="+mj-ea"/>
                <a:ea typeface="+mj-ea"/>
                <a:cs typeface="Times New Roman" pitchFamily="18" charset="0"/>
              </a:rPr>
              <a:t>技术的改进</a:t>
            </a:r>
            <a:r>
              <a:rPr lang="zh-CN" altLang="en-US" sz="2400" kern="100" dirty="0">
                <a:solidFill>
                  <a:schemeClr val="tx1">
                    <a:lumMod val="50000"/>
                  </a:schemeClr>
                </a:solidFill>
                <a:latin typeface="+mj-ea"/>
                <a:ea typeface="+mj-ea"/>
                <a:cs typeface="Times New Roman" pitchFamily="18" charset="0"/>
              </a:rPr>
              <a:t>、</a:t>
            </a:r>
            <a:r>
              <a:rPr lang="zh-CN" altLang="en-US" sz="2400" kern="100" dirty="0">
                <a:solidFill>
                  <a:srgbClr val="C00000"/>
                </a:solidFill>
                <a:latin typeface="+mj-ea"/>
                <a:ea typeface="+mj-ea"/>
                <a:cs typeface="Times New Roman" pitchFamily="18" charset="0"/>
              </a:rPr>
              <a:t>价格的下滑以及相关应用</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无论是面向企业，还是个人消费者</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的诞生，预计到</a:t>
            </a:r>
            <a:r>
              <a:rPr lang="en-US" altLang="zh-CN" sz="2400" kern="100" dirty="0">
                <a:solidFill>
                  <a:schemeClr val="tx1">
                    <a:lumMod val="50000"/>
                  </a:schemeClr>
                </a:solidFill>
                <a:latin typeface="+mj-ea"/>
                <a:ea typeface="+mj-ea"/>
                <a:cs typeface="Times New Roman" pitchFamily="18" charset="0"/>
              </a:rPr>
              <a:t>2025</a:t>
            </a:r>
            <a:r>
              <a:rPr lang="zh-CN" altLang="en-US" sz="2400" kern="100" dirty="0">
                <a:solidFill>
                  <a:schemeClr val="tx1">
                    <a:lumMod val="50000"/>
                  </a:schemeClr>
                </a:solidFill>
                <a:latin typeface="+mj-ea"/>
                <a:ea typeface="+mj-ea"/>
                <a:cs typeface="Times New Roman" pitchFamily="18" charset="0"/>
              </a:rPr>
              <a:t>年，</a:t>
            </a:r>
            <a:r>
              <a:rPr lang="en-US" altLang="zh-CN" sz="2400" kern="100" dirty="0">
                <a:solidFill>
                  <a:schemeClr val="tx1">
                    <a:lumMod val="50000"/>
                  </a:schemeClr>
                </a:solidFill>
                <a:latin typeface="+mj-ea"/>
                <a:ea typeface="+mj-ea"/>
                <a:cs typeface="Times New Roman" pitchFamily="18" charset="0"/>
              </a:rPr>
              <a:t>VR</a:t>
            </a:r>
            <a:r>
              <a:rPr lang="zh-CN" altLang="en-US" sz="2400" kern="100" dirty="0">
                <a:solidFill>
                  <a:schemeClr val="tx1">
                    <a:lumMod val="50000"/>
                  </a:schemeClr>
                </a:solidFill>
                <a:latin typeface="+mj-ea"/>
                <a:ea typeface="+mj-ea"/>
                <a:cs typeface="Times New Roman" pitchFamily="18" charset="0"/>
              </a:rPr>
              <a:t>和</a:t>
            </a:r>
            <a:r>
              <a:rPr lang="en-US" altLang="zh-CN" sz="2400" kern="100" dirty="0">
                <a:solidFill>
                  <a:schemeClr val="tx1">
                    <a:lumMod val="50000"/>
                  </a:schemeClr>
                </a:solidFill>
                <a:latin typeface="+mj-ea"/>
                <a:ea typeface="+mj-ea"/>
                <a:cs typeface="Times New Roman" pitchFamily="18" charset="0"/>
              </a:rPr>
              <a:t>AR</a:t>
            </a:r>
            <a:r>
              <a:rPr lang="zh-CN" altLang="en-US" sz="2400" kern="100" dirty="0">
                <a:solidFill>
                  <a:schemeClr val="tx1">
                    <a:lumMod val="50000"/>
                  </a:schemeClr>
                </a:solidFill>
                <a:latin typeface="+mj-ea"/>
                <a:ea typeface="+mj-ea"/>
                <a:cs typeface="Times New Roman" pitchFamily="18" charset="0"/>
              </a:rPr>
              <a:t>的市场规模将达到</a:t>
            </a:r>
            <a:r>
              <a:rPr lang="en-US" altLang="zh-CN" sz="2400" kern="100" dirty="0">
                <a:solidFill>
                  <a:schemeClr val="tx1">
                    <a:lumMod val="50000"/>
                  </a:schemeClr>
                </a:solidFill>
                <a:latin typeface="+mj-ea"/>
                <a:ea typeface="+mj-ea"/>
                <a:cs typeface="Times New Roman" pitchFamily="18" charset="0"/>
              </a:rPr>
              <a:t>800</a:t>
            </a:r>
            <a:r>
              <a:rPr lang="zh-CN" altLang="en-US" sz="2400" kern="100" dirty="0">
                <a:solidFill>
                  <a:schemeClr val="tx1">
                    <a:lumMod val="50000"/>
                  </a:schemeClr>
                </a:solidFill>
                <a:latin typeface="+mj-ea"/>
                <a:ea typeface="+mj-ea"/>
                <a:cs typeface="Times New Roman" pitchFamily="18" charset="0"/>
              </a:rPr>
              <a:t>亿美元，并有可能像</a:t>
            </a:r>
            <a:r>
              <a:rPr lang="en-US" altLang="zh-CN" sz="2400" kern="100" dirty="0">
                <a:solidFill>
                  <a:schemeClr val="tx1">
                    <a:lumMod val="50000"/>
                  </a:schemeClr>
                </a:solidFill>
                <a:latin typeface="+mj-ea"/>
                <a:ea typeface="+mj-ea"/>
                <a:cs typeface="Times New Roman" pitchFamily="18" charset="0"/>
              </a:rPr>
              <a:t>PC</a:t>
            </a:r>
            <a:r>
              <a:rPr lang="zh-CN" altLang="en-US" sz="2400" kern="100" dirty="0">
                <a:solidFill>
                  <a:schemeClr val="tx1">
                    <a:lumMod val="50000"/>
                  </a:schemeClr>
                </a:solidFill>
                <a:latin typeface="+mj-ea"/>
                <a:ea typeface="+mj-ea"/>
                <a:cs typeface="Times New Roman" pitchFamily="18" charset="0"/>
              </a:rPr>
              <a:t>的出现一样成为游戏规则的颠覆者，但预计</a:t>
            </a:r>
            <a:r>
              <a:rPr lang="en-US" altLang="zh-CN" sz="2400" kern="100" dirty="0">
                <a:solidFill>
                  <a:schemeClr val="tx1">
                    <a:lumMod val="50000"/>
                  </a:schemeClr>
                </a:solidFill>
                <a:latin typeface="+mj-ea"/>
                <a:ea typeface="+mj-ea"/>
                <a:cs typeface="Times New Roman" pitchFamily="18" charset="0"/>
              </a:rPr>
              <a:t>VR/AR</a:t>
            </a:r>
            <a:r>
              <a:rPr lang="zh-CN" altLang="en-US" sz="2400" kern="100" dirty="0">
                <a:solidFill>
                  <a:schemeClr val="tx1">
                    <a:lumMod val="50000"/>
                  </a:schemeClr>
                </a:solidFill>
                <a:latin typeface="+mj-ea"/>
                <a:ea typeface="+mj-ea"/>
                <a:cs typeface="Times New Roman" pitchFamily="18" charset="0"/>
              </a:rPr>
              <a:t>的普及速度会慢于智能</a:t>
            </a:r>
            <a:r>
              <a:rPr lang="zh-CN" altLang="en-US" sz="2400" kern="100" dirty="0" smtClean="0">
                <a:solidFill>
                  <a:schemeClr val="tx1">
                    <a:lumMod val="50000"/>
                  </a:schemeClr>
                </a:solidFill>
                <a:latin typeface="+mj-ea"/>
                <a:ea typeface="+mj-ea"/>
                <a:cs typeface="Times New Roman" pitchFamily="18" charset="0"/>
              </a:rPr>
              <a:t>手机。</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544654" y="1687284"/>
            <a:ext cx="5287345" cy="4150809"/>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365" y="1862185"/>
            <a:ext cx="4982270" cy="380100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 y="0"/>
            <a:ext cx="5649118" cy="670120"/>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应用领域预测</a:t>
            </a:r>
          </a:p>
        </p:txBody>
      </p:sp>
      <p:sp>
        <p:nvSpPr>
          <p:cNvPr id="4" name="矩形 3"/>
          <p:cNvSpPr/>
          <p:nvPr/>
        </p:nvSpPr>
        <p:spPr>
          <a:xfrm>
            <a:off x="584861" y="2364166"/>
            <a:ext cx="5206929" cy="2797048"/>
          </a:xfrm>
          <a:prstGeom prst="rect">
            <a:avLst/>
          </a:prstGeom>
        </p:spPr>
        <p:txBody>
          <a:bodyPr wrap="square">
            <a:spAutoFit/>
          </a:bodyPr>
          <a:lstStyle/>
          <a:p>
            <a:pPr algn="just">
              <a:lnSpc>
                <a:spcPct val="150000"/>
              </a:lnSpc>
              <a:spcAft>
                <a:spcPts val="0"/>
              </a:spcAft>
            </a:pPr>
            <a:r>
              <a:rPr lang="en-US" altLang="zh-CN" sz="2400" kern="100" dirty="0">
                <a:solidFill>
                  <a:schemeClr val="tx1">
                    <a:lumMod val="50000"/>
                  </a:schemeClr>
                </a:solidFill>
                <a:latin typeface="+mj-ea"/>
                <a:ea typeface="+mj-ea"/>
                <a:cs typeface="Times New Roman" pitchFamily="18" charset="0"/>
              </a:rPr>
              <a:t>VR/AR</a:t>
            </a:r>
            <a:r>
              <a:rPr lang="zh-CN" altLang="en-US" sz="2400" kern="100" dirty="0">
                <a:solidFill>
                  <a:schemeClr val="tx1">
                    <a:lumMod val="50000"/>
                  </a:schemeClr>
                </a:solidFill>
                <a:latin typeface="+mj-ea"/>
                <a:ea typeface="+mj-ea"/>
                <a:cs typeface="Times New Roman" pitchFamily="18" charset="0"/>
              </a:rPr>
              <a:t>最有可能率先实现应用的九大领域：</a:t>
            </a:r>
            <a:r>
              <a:rPr lang="zh-CN" altLang="en-US" sz="2400" kern="100" dirty="0">
                <a:solidFill>
                  <a:srgbClr val="C00000"/>
                </a:solidFill>
                <a:latin typeface="+mj-ea"/>
                <a:ea typeface="+mj-ea"/>
                <a:cs typeface="Times New Roman" pitchFamily="18" charset="0"/>
              </a:rPr>
              <a:t>视频游戏、事件直播、视频娱乐、医疗保健、房地产、零售、教育、工程和军事</a:t>
            </a:r>
            <a:r>
              <a:rPr lang="zh-CN" altLang="en-US" sz="2400" kern="100" dirty="0">
                <a:solidFill>
                  <a:schemeClr val="tx1">
                    <a:lumMod val="50000"/>
                  </a:schemeClr>
                </a:solidFill>
                <a:latin typeface="+mj-ea"/>
                <a:ea typeface="+mj-ea"/>
                <a:cs typeface="Times New Roman" pitchFamily="18" charset="0"/>
              </a:rPr>
              <a:t>。其中，在</a:t>
            </a:r>
            <a:r>
              <a:rPr lang="en-US" altLang="zh-CN" sz="2400" kern="100" dirty="0">
                <a:solidFill>
                  <a:schemeClr val="tx1">
                    <a:lumMod val="50000"/>
                  </a:schemeClr>
                </a:solidFill>
                <a:latin typeface="+mj-ea"/>
                <a:ea typeface="+mj-ea"/>
                <a:cs typeface="Times New Roman" pitchFamily="18" charset="0"/>
              </a:rPr>
              <a:t>VR/AR</a:t>
            </a:r>
            <a:r>
              <a:rPr lang="zh-CN" altLang="en-US" sz="2400" kern="100" dirty="0">
                <a:solidFill>
                  <a:schemeClr val="tx1">
                    <a:lumMod val="50000"/>
                  </a:schemeClr>
                </a:solidFill>
                <a:latin typeface="+mj-ea"/>
                <a:ea typeface="+mj-ea"/>
                <a:cs typeface="Times New Roman" pitchFamily="18" charset="0"/>
              </a:rPr>
              <a:t>应用方面，视频游戏将是今年的核心领域。</a:t>
            </a:r>
          </a:p>
        </p:txBody>
      </p:sp>
      <p:sp>
        <p:nvSpPr>
          <p:cNvPr id="5" name="矩形 4"/>
          <p:cNvSpPr/>
          <p:nvPr/>
        </p:nvSpPr>
        <p:spPr>
          <a:xfrm>
            <a:off x="544654" y="2221858"/>
            <a:ext cx="5287345" cy="3081664"/>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437" y="140677"/>
            <a:ext cx="4830097"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 y="0"/>
            <a:ext cx="5649118" cy="670120"/>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未来挑战</a:t>
            </a:r>
          </a:p>
        </p:txBody>
      </p:sp>
      <p:sp>
        <p:nvSpPr>
          <p:cNvPr id="4" name="MH_SubTitle_1"/>
          <p:cNvSpPr/>
          <p:nvPr>
            <p:custDataLst>
              <p:tags r:id="rId1"/>
            </p:custDataLst>
          </p:nvPr>
        </p:nvSpPr>
        <p:spPr>
          <a:xfrm>
            <a:off x="4842736" y="1352506"/>
            <a:ext cx="2468562" cy="668337"/>
          </a:xfrm>
          <a:custGeom>
            <a:avLst/>
            <a:gdLst>
              <a:gd name="connsiteX0" fmla="*/ 1300576 w 2601152"/>
              <a:gd name="connsiteY0" fmla="*/ 0 h 704075"/>
              <a:gd name="connsiteX1" fmla="*/ 2589877 w 2601152"/>
              <a:gd name="connsiteY1" fmla="*/ 685516 h 704075"/>
              <a:gd name="connsiteX2" fmla="*/ 2601152 w 2601152"/>
              <a:gd name="connsiteY2" fmla="*/ 704075 h 704075"/>
              <a:gd name="connsiteX3" fmla="*/ 0 w 2601152"/>
              <a:gd name="connsiteY3" fmla="*/ 704075 h 704075"/>
              <a:gd name="connsiteX4" fmla="*/ 11275 w 2601152"/>
              <a:gd name="connsiteY4" fmla="*/ 685516 h 704075"/>
              <a:gd name="connsiteX5" fmla="*/ 1300576 w 2601152"/>
              <a:gd name="connsiteY5" fmla="*/ 0 h 7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152" h="704075">
                <a:moveTo>
                  <a:pt x="1300576" y="0"/>
                </a:moveTo>
                <a:cubicBezTo>
                  <a:pt x="1837274" y="0"/>
                  <a:pt x="2310461" y="271924"/>
                  <a:pt x="2589877" y="685516"/>
                </a:cubicBezTo>
                <a:lnTo>
                  <a:pt x="2601152" y="704075"/>
                </a:lnTo>
                <a:lnTo>
                  <a:pt x="0" y="704075"/>
                </a:lnTo>
                <a:lnTo>
                  <a:pt x="11275" y="685516"/>
                </a:lnTo>
                <a:cubicBezTo>
                  <a:pt x="290692" y="271924"/>
                  <a:pt x="763878" y="0"/>
                  <a:pt x="1300576" y="0"/>
                </a:cubicBezTo>
                <a:close/>
              </a:path>
            </a:pathLst>
          </a:custGeom>
          <a:solidFill>
            <a:srgbClr val="FD57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rgbClr val="FFFFFF"/>
                </a:solidFill>
                <a:latin typeface="Calibri" pitchFamily="34" charset="0"/>
                <a:ea typeface="微软雅黑" pitchFamily="34" charset="-122"/>
              </a:rPr>
              <a:t>用户体验</a:t>
            </a:r>
          </a:p>
        </p:txBody>
      </p:sp>
      <p:sp>
        <p:nvSpPr>
          <p:cNvPr id="5" name="MH_SubTitle_2"/>
          <p:cNvSpPr/>
          <p:nvPr>
            <p:custDataLst>
              <p:tags r:id="rId2"/>
            </p:custDataLst>
          </p:nvPr>
        </p:nvSpPr>
        <p:spPr>
          <a:xfrm>
            <a:off x="4604611" y="2112917"/>
            <a:ext cx="2944812" cy="668338"/>
          </a:xfrm>
          <a:custGeom>
            <a:avLst/>
            <a:gdLst>
              <a:gd name="connsiteX0" fmla="*/ 192386 w 3104750"/>
              <a:gd name="connsiteY0" fmla="*/ 0 h 704075"/>
              <a:gd name="connsiteX1" fmla="*/ 2912364 w 3104750"/>
              <a:gd name="connsiteY1" fmla="*/ 0 h 704075"/>
              <a:gd name="connsiteX2" fmla="*/ 2919558 w 3104750"/>
              <a:gd name="connsiteY2" fmla="*/ 11842 h 704075"/>
              <a:gd name="connsiteX3" fmla="*/ 3099192 w 3104750"/>
              <a:gd name="connsiteY3" fmla="*/ 593999 h 704075"/>
              <a:gd name="connsiteX4" fmla="*/ 3104750 w 3104750"/>
              <a:gd name="connsiteY4" fmla="*/ 704075 h 704075"/>
              <a:gd name="connsiteX5" fmla="*/ 0 w 3104750"/>
              <a:gd name="connsiteY5" fmla="*/ 704075 h 704075"/>
              <a:gd name="connsiteX6" fmla="*/ 5558 w 3104750"/>
              <a:gd name="connsiteY6" fmla="*/ 593999 h 704075"/>
              <a:gd name="connsiteX7" fmla="*/ 185192 w 3104750"/>
              <a:gd name="connsiteY7" fmla="*/ 11842 h 704075"/>
              <a:gd name="connsiteX8" fmla="*/ 192386 w 3104750"/>
              <a:gd name="connsiteY8" fmla="*/ 0 h 7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750" h="704075">
                <a:moveTo>
                  <a:pt x="192386" y="0"/>
                </a:moveTo>
                <a:lnTo>
                  <a:pt x="2912364" y="0"/>
                </a:lnTo>
                <a:lnTo>
                  <a:pt x="2919558" y="11842"/>
                </a:lnTo>
                <a:cubicBezTo>
                  <a:pt x="3015302" y="188090"/>
                  <a:pt x="3077959" y="384922"/>
                  <a:pt x="3099192" y="593999"/>
                </a:cubicBezTo>
                <a:lnTo>
                  <a:pt x="3104750" y="704075"/>
                </a:lnTo>
                <a:lnTo>
                  <a:pt x="0" y="704075"/>
                </a:lnTo>
                <a:lnTo>
                  <a:pt x="5558" y="593999"/>
                </a:lnTo>
                <a:cubicBezTo>
                  <a:pt x="26792" y="384922"/>
                  <a:pt x="89448" y="188090"/>
                  <a:pt x="185192" y="11842"/>
                </a:cubicBezTo>
                <a:lnTo>
                  <a:pt x="192386" y="0"/>
                </a:lnTo>
                <a:close/>
              </a:path>
            </a:pathLst>
          </a:custGeom>
          <a:solidFill>
            <a:srgbClr val="ECC2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rgbClr val="FFFFFF"/>
                </a:solidFill>
                <a:latin typeface="Calibri" pitchFamily="34" charset="0"/>
                <a:ea typeface="微软雅黑" pitchFamily="34" charset="-122"/>
              </a:rPr>
              <a:t>技术局限</a:t>
            </a:r>
            <a:endParaRPr lang="zh-CN" altLang="en-US" sz="2000" dirty="0">
              <a:solidFill>
                <a:srgbClr val="FFFFFF"/>
              </a:solidFill>
              <a:latin typeface="Calibri" pitchFamily="34" charset="0"/>
              <a:ea typeface="微软雅黑" pitchFamily="34" charset="-122"/>
            </a:endParaRPr>
          </a:p>
        </p:txBody>
      </p:sp>
      <p:sp>
        <p:nvSpPr>
          <p:cNvPr id="6" name="MH_SubTitle_3"/>
          <p:cNvSpPr/>
          <p:nvPr>
            <p:custDataLst>
              <p:tags r:id="rId3"/>
            </p:custDataLst>
          </p:nvPr>
        </p:nvSpPr>
        <p:spPr>
          <a:xfrm>
            <a:off x="4604611" y="2874917"/>
            <a:ext cx="2944812" cy="666750"/>
          </a:xfrm>
          <a:custGeom>
            <a:avLst/>
            <a:gdLst>
              <a:gd name="connsiteX0" fmla="*/ 0 w 3104750"/>
              <a:gd name="connsiteY0" fmla="*/ 0 h 704075"/>
              <a:gd name="connsiteX1" fmla="*/ 3104750 w 3104750"/>
              <a:gd name="connsiteY1" fmla="*/ 0 h 704075"/>
              <a:gd name="connsiteX2" fmla="*/ 3099192 w 3104750"/>
              <a:gd name="connsiteY2" fmla="*/ 110076 h 704075"/>
              <a:gd name="connsiteX3" fmla="*/ 2919558 w 3104750"/>
              <a:gd name="connsiteY3" fmla="*/ 692233 h 704075"/>
              <a:gd name="connsiteX4" fmla="*/ 2912364 w 3104750"/>
              <a:gd name="connsiteY4" fmla="*/ 704075 h 704075"/>
              <a:gd name="connsiteX5" fmla="*/ 192386 w 3104750"/>
              <a:gd name="connsiteY5" fmla="*/ 704075 h 704075"/>
              <a:gd name="connsiteX6" fmla="*/ 185192 w 3104750"/>
              <a:gd name="connsiteY6" fmla="*/ 692233 h 704075"/>
              <a:gd name="connsiteX7" fmla="*/ 5558 w 3104750"/>
              <a:gd name="connsiteY7" fmla="*/ 110076 h 704075"/>
              <a:gd name="connsiteX8" fmla="*/ 0 w 3104750"/>
              <a:gd name="connsiteY8" fmla="*/ 0 h 7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750" h="704075">
                <a:moveTo>
                  <a:pt x="0" y="0"/>
                </a:moveTo>
                <a:lnTo>
                  <a:pt x="3104750" y="0"/>
                </a:lnTo>
                <a:lnTo>
                  <a:pt x="3099192" y="110076"/>
                </a:lnTo>
                <a:cubicBezTo>
                  <a:pt x="3077959" y="319153"/>
                  <a:pt x="3015302" y="515984"/>
                  <a:pt x="2919558" y="692233"/>
                </a:cubicBezTo>
                <a:lnTo>
                  <a:pt x="2912364" y="704075"/>
                </a:lnTo>
                <a:lnTo>
                  <a:pt x="192386" y="704075"/>
                </a:lnTo>
                <a:lnTo>
                  <a:pt x="185192" y="692233"/>
                </a:lnTo>
                <a:cubicBezTo>
                  <a:pt x="89448" y="515984"/>
                  <a:pt x="26792" y="319153"/>
                  <a:pt x="5558" y="110076"/>
                </a:cubicBezTo>
                <a:lnTo>
                  <a:pt x="0" y="0"/>
                </a:lnTo>
                <a:close/>
              </a:path>
            </a:pathLst>
          </a:custGeom>
          <a:solidFill>
            <a:srgbClr val="2261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rgbClr val="FFFFFF"/>
                </a:solidFill>
                <a:latin typeface="Calibri" pitchFamily="34" charset="0"/>
                <a:ea typeface="微软雅黑" pitchFamily="34" charset="-122"/>
              </a:rPr>
              <a:t>内容与应用的开发</a:t>
            </a:r>
            <a:endParaRPr lang="zh-CN" altLang="en-US" sz="2000" dirty="0">
              <a:solidFill>
                <a:srgbClr val="FFFFFF"/>
              </a:solidFill>
              <a:latin typeface="Calibri" pitchFamily="34" charset="0"/>
              <a:ea typeface="微软雅黑" pitchFamily="34" charset="-122"/>
            </a:endParaRPr>
          </a:p>
        </p:txBody>
      </p:sp>
      <p:sp>
        <p:nvSpPr>
          <p:cNvPr id="7" name="MH_SubTitle_4"/>
          <p:cNvSpPr/>
          <p:nvPr>
            <p:custDataLst>
              <p:tags r:id="rId4"/>
            </p:custDataLst>
          </p:nvPr>
        </p:nvSpPr>
        <p:spPr>
          <a:xfrm>
            <a:off x="4842736" y="3635331"/>
            <a:ext cx="2468562" cy="668337"/>
          </a:xfrm>
          <a:custGeom>
            <a:avLst/>
            <a:gdLst>
              <a:gd name="connsiteX0" fmla="*/ 0 w 2601152"/>
              <a:gd name="connsiteY0" fmla="*/ 0 h 704075"/>
              <a:gd name="connsiteX1" fmla="*/ 2601152 w 2601152"/>
              <a:gd name="connsiteY1" fmla="*/ 0 h 704075"/>
              <a:gd name="connsiteX2" fmla="*/ 2589877 w 2601152"/>
              <a:gd name="connsiteY2" fmla="*/ 18559 h 704075"/>
              <a:gd name="connsiteX3" fmla="*/ 1300576 w 2601152"/>
              <a:gd name="connsiteY3" fmla="*/ 704075 h 704075"/>
              <a:gd name="connsiteX4" fmla="*/ 11275 w 2601152"/>
              <a:gd name="connsiteY4" fmla="*/ 18559 h 704075"/>
              <a:gd name="connsiteX5" fmla="*/ 0 w 2601152"/>
              <a:gd name="connsiteY5" fmla="*/ 0 h 7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152" h="704075">
                <a:moveTo>
                  <a:pt x="0" y="0"/>
                </a:moveTo>
                <a:lnTo>
                  <a:pt x="2601152" y="0"/>
                </a:lnTo>
                <a:lnTo>
                  <a:pt x="2589877" y="18559"/>
                </a:lnTo>
                <a:cubicBezTo>
                  <a:pt x="2310461" y="432150"/>
                  <a:pt x="1837274" y="704075"/>
                  <a:pt x="1300576" y="704075"/>
                </a:cubicBezTo>
                <a:cubicBezTo>
                  <a:pt x="763878" y="704075"/>
                  <a:pt x="290692" y="432150"/>
                  <a:pt x="11275" y="18559"/>
                </a:cubicBezTo>
                <a:lnTo>
                  <a:pt x="0" y="0"/>
                </a:lnTo>
                <a:close/>
              </a:path>
            </a:pathLst>
          </a:custGeom>
          <a:solidFill>
            <a:srgbClr val="11B8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solidFill>
                  <a:srgbClr val="FFFFFF"/>
                </a:solidFill>
                <a:latin typeface="Calibri" pitchFamily="34" charset="0"/>
                <a:ea typeface="微软雅黑" pitchFamily="34" charset="-122"/>
              </a:rPr>
              <a:t>价格</a:t>
            </a:r>
            <a:endParaRPr lang="zh-CN" altLang="en-US" sz="2000" dirty="0">
              <a:solidFill>
                <a:srgbClr val="FFFFFF"/>
              </a:solidFill>
              <a:latin typeface="Calibri" pitchFamily="34" charset="0"/>
              <a:ea typeface="微软雅黑" pitchFamily="34" charset="-122"/>
            </a:endParaRPr>
          </a:p>
        </p:txBody>
      </p:sp>
      <p:sp>
        <p:nvSpPr>
          <p:cNvPr id="8" name="矩形 7"/>
          <p:cNvSpPr/>
          <p:nvPr/>
        </p:nvSpPr>
        <p:spPr>
          <a:xfrm>
            <a:off x="7597775" y="2781255"/>
            <a:ext cx="3383732" cy="978729"/>
          </a:xfrm>
          <a:prstGeom prst="rect">
            <a:avLst/>
          </a:prstGeom>
        </p:spPr>
        <p:txBody>
          <a:bodyPr wrap="square">
            <a:spAutoFit/>
          </a:bodyPr>
          <a:lstStyle/>
          <a:p>
            <a:pPr>
              <a:lnSpc>
                <a:spcPct val="120000"/>
              </a:lnSpc>
            </a:pPr>
            <a:r>
              <a:rPr lang="zh-CN" altLang="en-US" sz="1200" dirty="0" smtClean="0">
                <a:solidFill>
                  <a:srgbClr val="000000"/>
                </a:solidFill>
                <a:latin typeface="+mj-ea"/>
                <a:ea typeface="+mj-ea"/>
              </a:rPr>
              <a:t>从</a:t>
            </a:r>
            <a:r>
              <a:rPr lang="zh-CN" altLang="en-US" sz="1200" dirty="0">
                <a:solidFill>
                  <a:srgbClr val="000000"/>
                </a:solidFill>
                <a:latin typeface="+mj-ea"/>
                <a:ea typeface="+mj-ea"/>
              </a:rPr>
              <a:t>各大厂商的长远目标来说，硬件市场只是整个行业链中的</a:t>
            </a:r>
            <a:r>
              <a:rPr lang="zh-CN" altLang="en-US" sz="1200" dirty="0" smtClean="0">
                <a:solidFill>
                  <a:srgbClr val="000000"/>
                </a:solidFill>
                <a:latin typeface="+mj-ea"/>
                <a:ea typeface="+mj-ea"/>
              </a:rPr>
              <a:t>冰山</a:t>
            </a:r>
            <a:r>
              <a:rPr lang="zh-CN" altLang="en-US" sz="1200" dirty="0">
                <a:solidFill>
                  <a:srgbClr val="000000"/>
                </a:solidFill>
                <a:latin typeface="+mj-ea"/>
                <a:ea typeface="+mj-ea"/>
              </a:rPr>
              <a:t>一角，建立自己的</a:t>
            </a:r>
            <a:r>
              <a:rPr lang="en-US" altLang="zh-CN" sz="1200" dirty="0">
                <a:solidFill>
                  <a:srgbClr val="000000"/>
                </a:solidFill>
                <a:latin typeface="+mj-ea"/>
                <a:ea typeface="+mj-ea"/>
              </a:rPr>
              <a:t>VR</a:t>
            </a:r>
            <a:r>
              <a:rPr lang="zh-CN" altLang="en-US" sz="1200" dirty="0">
                <a:solidFill>
                  <a:srgbClr val="000000"/>
                </a:solidFill>
                <a:latin typeface="+mj-ea"/>
                <a:ea typeface="+mj-ea"/>
              </a:rPr>
              <a:t>内容</a:t>
            </a:r>
            <a:r>
              <a:rPr lang="zh-CN" altLang="en-US" sz="1200" dirty="0" smtClean="0">
                <a:solidFill>
                  <a:srgbClr val="000000"/>
                </a:solidFill>
                <a:latin typeface="+mj-ea"/>
                <a:ea typeface="+mj-ea"/>
              </a:rPr>
              <a:t>库，</a:t>
            </a:r>
            <a:r>
              <a:rPr lang="zh-CN" altLang="en-US" sz="1200" dirty="0">
                <a:solidFill>
                  <a:srgbClr val="000000"/>
                </a:solidFill>
                <a:latin typeface="+mj-ea"/>
                <a:ea typeface="+mj-ea"/>
              </a:rPr>
              <a:t>如何打造出涵盖影视、音乐、体育、旅游、教育、游戏、纪实等各方面的</a:t>
            </a:r>
            <a:r>
              <a:rPr lang="en-US" altLang="zh-CN" sz="1200" dirty="0">
                <a:solidFill>
                  <a:srgbClr val="000000"/>
                </a:solidFill>
                <a:latin typeface="+mj-ea"/>
                <a:ea typeface="+mj-ea"/>
              </a:rPr>
              <a:t>VR</a:t>
            </a:r>
            <a:r>
              <a:rPr lang="zh-CN" altLang="en-US" sz="1200" dirty="0">
                <a:solidFill>
                  <a:srgbClr val="000000"/>
                </a:solidFill>
                <a:latin typeface="+mj-ea"/>
                <a:ea typeface="+mj-ea"/>
              </a:rPr>
              <a:t>资源</a:t>
            </a:r>
            <a:r>
              <a:rPr lang="zh-CN" altLang="en-US" sz="1200" dirty="0" smtClean="0">
                <a:solidFill>
                  <a:srgbClr val="000000"/>
                </a:solidFill>
                <a:latin typeface="+mj-ea"/>
                <a:ea typeface="+mj-ea"/>
              </a:rPr>
              <a:t>才是制胜关键。</a:t>
            </a:r>
            <a:endParaRPr lang="zh-CN" altLang="en-US" sz="1200" dirty="0">
              <a:latin typeface="+mj-ea"/>
              <a:ea typeface="+mj-ea"/>
            </a:endParaRPr>
          </a:p>
        </p:txBody>
      </p:sp>
      <p:sp>
        <p:nvSpPr>
          <p:cNvPr id="9" name="矩形 8"/>
          <p:cNvSpPr/>
          <p:nvPr/>
        </p:nvSpPr>
        <p:spPr>
          <a:xfrm>
            <a:off x="7549423" y="1039346"/>
            <a:ext cx="3432084" cy="978729"/>
          </a:xfrm>
          <a:prstGeom prst="rect">
            <a:avLst/>
          </a:prstGeom>
        </p:spPr>
        <p:txBody>
          <a:bodyPr wrap="square">
            <a:spAutoFit/>
          </a:bodyPr>
          <a:lstStyle/>
          <a:p>
            <a:pPr>
              <a:lnSpc>
                <a:spcPct val="120000"/>
              </a:lnSpc>
            </a:pPr>
            <a:r>
              <a:rPr lang="en-US" altLang="zh-CN" sz="1200" dirty="0" smtClean="0">
                <a:solidFill>
                  <a:srgbClr val="000000"/>
                </a:solidFill>
                <a:latin typeface="+mj-ea"/>
                <a:ea typeface="+mj-ea"/>
              </a:rPr>
              <a:t>VR</a:t>
            </a:r>
            <a:r>
              <a:rPr lang="zh-CN" altLang="en-US" sz="1200" dirty="0">
                <a:solidFill>
                  <a:srgbClr val="000000"/>
                </a:solidFill>
                <a:latin typeface="+mj-ea"/>
                <a:ea typeface="+mj-ea"/>
              </a:rPr>
              <a:t>主要</a:t>
            </a:r>
            <a:r>
              <a:rPr lang="zh-CN" altLang="en-US" sz="1200" dirty="0" smtClean="0">
                <a:solidFill>
                  <a:srgbClr val="000000"/>
                </a:solidFill>
                <a:latin typeface="+mj-ea"/>
                <a:ea typeface="+mj-ea"/>
              </a:rPr>
              <a:t>面向游戏玩家这个小众市场，而且是</a:t>
            </a:r>
            <a:r>
              <a:rPr lang="zh-CN" altLang="en-US" sz="1200" dirty="0">
                <a:solidFill>
                  <a:srgbClr val="000000"/>
                </a:solidFill>
                <a:latin typeface="+mj-ea"/>
                <a:ea typeface="+mj-ea"/>
              </a:rPr>
              <a:t>游戏玩家中的</a:t>
            </a:r>
            <a:r>
              <a:rPr lang="zh-CN" altLang="en-US" sz="1200" dirty="0" smtClean="0">
                <a:solidFill>
                  <a:srgbClr val="000000"/>
                </a:solidFill>
                <a:latin typeface="+mj-ea"/>
                <a:ea typeface="+mj-ea"/>
              </a:rPr>
              <a:t>发烧友。既然</a:t>
            </a:r>
            <a:r>
              <a:rPr lang="zh-CN" altLang="en-US" sz="1200" dirty="0">
                <a:solidFill>
                  <a:srgbClr val="000000"/>
                </a:solidFill>
                <a:latin typeface="+mj-ea"/>
                <a:ea typeface="+mj-ea"/>
              </a:rPr>
              <a:t>是游戏发烧友</a:t>
            </a:r>
            <a:r>
              <a:rPr lang="zh-CN" altLang="en-US" sz="1200" dirty="0" smtClean="0">
                <a:solidFill>
                  <a:srgbClr val="000000"/>
                </a:solidFill>
                <a:latin typeface="+mj-ea"/>
                <a:ea typeface="+mj-ea"/>
              </a:rPr>
              <a:t>，如若前期投入了不菲</a:t>
            </a:r>
            <a:r>
              <a:rPr lang="zh-CN" altLang="en-US" sz="1200" dirty="0">
                <a:solidFill>
                  <a:srgbClr val="000000"/>
                </a:solidFill>
                <a:latin typeface="+mj-ea"/>
                <a:ea typeface="+mj-ea"/>
              </a:rPr>
              <a:t>的硬件成本，自然对有</a:t>
            </a:r>
            <a:r>
              <a:rPr lang="en-US" altLang="zh-CN" sz="1200" dirty="0">
                <a:solidFill>
                  <a:srgbClr val="000000"/>
                </a:solidFill>
                <a:latin typeface="+mj-ea"/>
                <a:ea typeface="+mj-ea"/>
              </a:rPr>
              <a:t>VR</a:t>
            </a:r>
            <a:r>
              <a:rPr lang="zh-CN" altLang="en-US" sz="1200" dirty="0">
                <a:solidFill>
                  <a:srgbClr val="000000"/>
                </a:solidFill>
                <a:latin typeface="+mj-ea"/>
                <a:ea typeface="+mj-ea"/>
              </a:rPr>
              <a:t>（支持</a:t>
            </a:r>
            <a:r>
              <a:rPr lang="en-US" altLang="zh-CN" sz="1200" dirty="0">
                <a:solidFill>
                  <a:srgbClr val="000000"/>
                </a:solidFill>
                <a:latin typeface="+mj-ea"/>
                <a:ea typeface="+mj-ea"/>
              </a:rPr>
              <a:t>VR</a:t>
            </a:r>
            <a:r>
              <a:rPr lang="zh-CN" altLang="en-US" sz="1200" dirty="0">
                <a:solidFill>
                  <a:srgbClr val="000000"/>
                </a:solidFill>
                <a:latin typeface="+mj-ea"/>
                <a:ea typeface="+mj-ea"/>
              </a:rPr>
              <a:t>设备）的游戏会有近乎完美体验的要求</a:t>
            </a:r>
            <a:r>
              <a:rPr lang="zh-CN" altLang="en-US" sz="1200" dirty="0" smtClean="0">
                <a:solidFill>
                  <a:srgbClr val="000000"/>
                </a:solidFill>
                <a:latin typeface="+mj-ea"/>
                <a:ea typeface="+mj-ea"/>
              </a:rPr>
              <a:t>。</a:t>
            </a:r>
            <a:endParaRPr lang="zh-CN" altLang="en-US" sz="1200" dirty="0">
              <a:latin typeface="+mj-ea"/>
              <a:ea typeface="+mj-ea"/>
            </a:endParaRPr>
          </a:p>
        </p:txBody>
      </p:sp>
      <p:sp>
        <p:nvSpPr>
          <p:cNvPr id="10" name="矩形 9"/>
          <p:cNvSpPr/>
          <p:nvPr/>
        </p:nvSpPr>
        <p:spPr>
          <a:xfrm>
            <a:off x="930903" y="2037945"/>
            <a:ext cx="3445615" cy="1200329"/>
          </a:xfrm>
          <a:prstGeom prst="rect">
            <a:avLst/>
          </a:prstGeom>
        </p:spPr>
        <p:txBody>
          <a:bodyPr wrap="square">
            <a:spAutoFit/>
          </a:bodyPr>
          <a:lstStyle/>
          <a:p>
            <a:pPr>
              <a:lnSpc>
                <a:spcPct val="120000"/>
              </a:lnSpc>
            </a:pPr>
            <a:r>
              <a:rPr lang="zh-CN" altLang="en-US" sz="1200" dirty="0">
                <a:solidFill>
                  <a:srgbClr val="000000"/>
                </a:solidFill>
                <a:latin typeface="+mj-ea"/>
                <a:ea typeface="+mj-ea"/>
              </a:rPr>
              <a:t>根据全球最大电脑显示芯片制造商英伟达的测算，</a:t>
            </a:r>
            <a:r>
              <a:rPr lang="en-US" altLang="zh-CN" sz="1200" dirty="0">
                <a:solidFill>
                  <a:srgbClr val="000000"/>
                </a:solidFill>
                <a:latin typeface="+mj-ea"/>
                <a:ea typeface="+mj-ea"/>
              </a:rPr>
              <a:t>2016</a:t>
            </a:r>
            <a:r>
              <a:rPr lang="zh-CN" altLang="en-US" sz="1200" dirty="0">
                <a:solidFill>
                  <a:srgbClr val="000000"/>
                </a:solidFill>
                <a:latin typeface="+mj-ea"/>
                <a:ea typeface="+mj-ea"/>
              </a:rPr>
              <a:t>年全球仅有</a:t>
            </a:r>
            <a:r>
              <a:rPr lang="en-US" altLang="zh-CN" sz="1200" dirty="0">
                <a:solidFill>
                  <a:srgbClr val="000000"/>
                </a:solidFill>
                <a:latin typeface="+mj-ea"/>
                <a:ea typeface="+mj-ea"/>
              </a:rPr>
              <a:t>1300</a:t>
            </a:r>
            <a:r>
              <a:rPr lang="zh-CN" altLang="en-US" sz="1200" dirty="0">
                <a:solidFill>
                  <a:srgbClr val="000000"/>
                </a:solidFill>
                <a:latin typeface="+mj-ea"/>
                <a:ea typeface="+mj-ea"/>
              </a:rPr>
              <a:t>万台</a:t>
            </a:r>
            <a:r>
              <a:rPr lang="en-US" altLang="zh-CN" sz="1200" dirty="0">
                <a:solidFill>
                  <a:srgbClr val="000000"/>
                </a:solidFill>
                <a:latin typeface="+mj-ea"/>
                <a:ea typeface="+mj-ea"/>
              </a:rPr>
              <a:t>PC</a:t>
            </a:r>
            <a:r>
              <a:rPr lang="zh-CN" altLang="en-US" sz="1200" dirty="0">
                <a:solidFill>
                  <a:srgbClr val="000000"/>
                </a:solidFill>
                <a:latin typeface="+mj-ea"/>
                <a:ea typeface="+mj-ea"/>
              </a:rPr>
              <a:t>具备足以支持虚拟现实的图形处理能力。而根据市场研究公司</a:t>
            </a:r>
            <a:r>
              <a:rPr lang="en-US" altLang="zh-CN" sz="1200" dirty="0">
                <a:solidFill>
                  <a:srgbClr val="000000"/>
                </a:solidFill>
                <a:latin typeface="+mj-ea"/>
                <a:ea typeface="+mj-ea"/>
              </a:rPr>
              <a:t>Gartner</a:t>
            </a:r>
            <a:r>
              <a:rPr lang="zh-CN" altLang="en-US" sz="1200" dirty="0">
                <a:solidFill>
                  <a:srgbClr val="000000"/>
                </a:solidFill>
                <a:latin typeface="+mj-ea"/>
                <a:ea typeface="+mj-ea"/>
              </a:rPr>
              <a:t>的测算，这些超高端设备在</a:t>
            </a:r>
            <a:r>
              <a:rPr lang="en-US" altLang="zh-CN" sz="1200" dirty="0">
                <a:solidFill>
                  <a:srgbClr val="000000"/>
                </a:solidFill>
                <a:latin typeface="+mj-ea"/>
                <a:ea typeface="+mj-ea"/>
              </a:rPr>
              <a:t>2016</a:t>
            </a:r>
            <a:r>
              <a:rPr lang="zh-CN" altLang="en-US" sz="1200" dirty="0">
                <a:solidFill>
                  <a:srgbClr val="000000"/>
                </a:solidFill>
                <a:latin typeface="+mj-ea"/>
                <a:ea typeface="+mj-ea"/>
              </a:rPr>
              <a:t>年的</a:t>
            </a:r>
            <a:r>
              <a:rPr lang="en-US" altLang="zh-CN" sz="1200" dirty="0">
                <a:solidFill>
                  <a:srgbClr val="000000"/>
                </a:solidFill>
                <a:latin typeface="+mj-ea"/>
                <a:ea typeface="+mj-ea"/>
              </a:rPr>
              <a:t>14.3</a:t>
            </a:r>
            <a:r>
              <a:rPr lang="zh-CN" altLang="en-US" sz="1200" dirty="0">
                <a:solidFill>
                  <a:srgbClr val="000000"/>
                </a:solidFill>
                <a:latin typeface="+mj-ea"/>
                <a:ea typeface="+mj-ea"/>
              </a:rPr>
              <a:t>亿台</a:t>
            </a:r>
            <a:r>
              <a:rPr lang="en-US" altLang="zh-CN" sz="1200" dirty="0">
                <a:solidFill>
                  <a:srgbClr val="000000"/>
                </a:solidFill>
                <a:latin typeface="+mj-ea"/>
                <a:ea typeface="+mj-ea"/>
              </a:rPr>
              <a:t>PC</a:t>
            </a:r>
            <a:r>
              <a:rPr lang="zh-CN" altLang="en-US" sz="1200" dirty="0">
                <a:solidFill>
                  <a:srgbClr val="000000"/>
                </a:solidFill>
                <a:latin typeface="+mj-ea"/>
                <a:ea typeface="+mj-ea"/>
              </a:rPr>
              <a:t>装机量中占比不足</a:t>
            </a:r>
            <a:r>
              <a:rPr lang="en-US" altLang="zh-CN" sz="1200" dirty="0">
                <a:solidFill>
                  <a:srgbClr val="000000"/>
                </a:solidFill>
                <a:latin typeface="+mj-ea"/>
                <a:ea typeface="+mj-ea"/>
              </a:rPr>
              <a:t>1%</a:t>
            </a:r>
            <a:r>
              <a:rPr lang="zh-CN" altLang="en-US" sz="1200" dirty="0">
                <a:solidFill>
                  <a:srgbClr val="000000"/>
                </a:solidFill>
                <a:latin typeface="+mj-ea"/>
                <a:ea typeface="+mj-ea"/>
              </a:rPr>
              <a:t>。</a:t>
            </a:r>
          </a:p>
        </p:txBody>
      </p:sp>
      <p:sp>
        <p:nvSpPr>
          <p:cNvPr id="11" name="矩形 10"/>
          <p:cNvSpPr/>
          <p:nvPr/>
        </p:nvSpPr>
        <p:spPr>
          <a:xfrm>
            <a:off x="972879" y="3480134"/>
            <a:ext cx="3445615" cy="967740"/>
          </a:xfrm>
          <a:prstGeom prst="rect">
            <a:avLst/>
          </a:prstGeom>
        </p:spPr>
        <p:txBody>
          <a:bodyPr wrap="square">
            <a:spAutoFit/>
          </a:bodyPr>
          <a:lstStyle/>
          <a:p>
            <a:pPr>
              <a:lnSpc>
                <a:spcPct val="120000"/>
              </a:lnSpc>
            </a:pPr>
            <a:r>
              <a:rPr lang="zh-CN" altLang="en-US" sz="1200" dirty="0">
                <a:solidFill>
                  <a:srgbClr val="000000"/>
                </a:solidFill>
                <a:latin typeface="+mj-ea"/>
                <a:ea typeface="+mj-ea"/>
              </a:rPr>
              <a:t>目前仅就</a:t>
            </a:r>
            <a:r>
              <a:rPr lang="en-US" altLang="zh-CN" sz="1200" dirty="0">
                <a:solidFill>
                  <a:srgbClr val="000000"/>
                </a:solidFill>
                <a:latin typeface="+mj-ea"/>
                <a:ea typeface="+mj-ea"/>
              </a:rPr>
              <a:t>VR</a:t>
            </a:r>
            <a:r>
              <a:rPr lang="zh-CN" altLang="en-US" sz="1200" dirty="0">
                <a:solidFill>
                  <a:srgbClr val="000000"/>
                </a:solidFill>
                <a:latin typeface="+mj-ea"/>
                <a:ea typeface="+mj-ea"/>
              </a:rPr>
              <a:t>设备本身而言，市场和用户依然认为价格过高，这同时也提醒欲进入</a:t>
            </a:r>
            <a:r>
              <a:rPr lang="en-US" altLang="zh-CN" sz="1200" dirty="0">
                <a:solidFill>
                  <a:srgbClr val="000000"/>
                </a:solidFill>
                <a:latin typeface="+mj-ea"/>
                <a:ea typeface="+mj-ea"/>
              </a:rPr>
              <a:t>VR</a:t>
            </a:r>
            <a:r>
              <a:rPr lang="zh-CN" altLang="en-US" sz="1200" dirty="0">
                <a:solidFill>
                  <a:srgbClr val="000000"/>
                </a:solidFill>
                <a:latin typeface="+mj-ea"/>
                <a:ea typeface="+mj-ea"/>
              </a:rPr>
              <a:t>领域的厂商应该慎入才是，因为</a:t>
            </a:r>
            <a:r>
              <a:rPr lang="en-US" altLang="zh-CN" sz="1200" dirty="0">
                <a:solidFill>
                  <a:srgbClr val="000000"/>
                </a:solidFill>
                <a:latin typeface="+mj-ea"/>
                <a:ea typeface="+mj-ea"/>
              </a:rPr>
              <a:t>VR</a:t>
            </a:r>
            <a:r>
              <a:rPr lang="zh-CN" altLang="en-US" sz="1200" dirty="0">
                <a:solidFill>
                  <a:srgbClr val="000000"/>
                </a:solidFill>
                <a:latin typeface="+mj-ea"/>
                <a:ea typeface="+mj-ea"/>
              </a:rPr>
              <a:t>从虚拟到落地需要相当的时间和投入。</a:t>
            </a:r>
          </a:p>
        </p:txBody>
      </p:sp>
      <p:cxnSp>
        <p:nvCxnSpPr>
          <p:cNvPr id="12" name="直接连接符 11"/>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72879" y="4740001"/>
            <a:ext cx="10281274" cy="1938992"/>
          </a:xfrm>
          <a:prstGeom prst="rect">
            <a:avLst/>
          </a:prstGeom>
        </p:spPr>
        <p:txBody>
          <a:bodyPr wrap="square">
            <a:spAutoFit/>
          </a:bodyPr>
          <a:lstStyle/>
          <a:p>
            <a:pPr marL="285750" indent="-285750">
              <a:lnSpc>
                <a:spcPct val="150000"/>
              </a:lnSpc>
              <a:buFont typeface="Wingdings" pitchFamily="2" charset="2"/>
              <a:buChar char="Ø"/>
            </a:pPr>
            <a:r>
              <a:rPr lang="zh-CN" altLang="en-US" sz="1600" dirty="0" smtClean="0">
                <a:solidFill>
                  <a:srgbClr val="C00000"/>
                </a:solidFill>
                <a:latin typeface="+mj-ea"/>
                <a:ea typeface="+mj-ea"/>
              </a:rPr>
              <a:t>用户</a:t>
            </a:r>
            <a:r>
              <a:rPr lang="zh-CN" altLang="en-US" sz="1600" dirty="0">
                <a:solidFill>
                  <a:srgbClr val="C00000"/>
                </a:solidFill>
                <a:latin typeface="+mj-ea"/>
                <a:ea typeface="+mj-ea"/>
              </a:rPr>
              <a:t>体验是最重要的</a:t>
            </a:r>
            <a:r>
              <a:rPr lang="zh-CN" altLang="en-US" sz="1600" dirty="0" smtClean="0">
                <a:solidFill>
                  <a:srgbClr val="C00000"/>
                </a:solidFill>
                <a:latin typeface="+mj-ea"/>
                <a:ea typeface="+mj-ea"/>
              </a:rPr>
              <a:t>因素</a:t>
            </a:r>
            <a:r>
              <a:rPr lang="zh-CN" altLang="en-US" sz="1600" dirty="0">
                <a:solidFill>
                  <a:srgbClr val="C00000"/>
                </a:solidFill>
                <a:latin typeface="+mj-ea"/>
                <a:ea typeface="+mj-ea"/>
              </a:rPr>
              <a:t>；</a:t>
            </a:r>
            <a:endParaRPr lang="en-US" altLang="zh-CN" sz="1600" dirty="0" smtClean="0">
              <a:solidFill>
                <a:srgbClr val="C00000"/>
              </a:solidFill>
              <a:latin typeface="+mj-ea"/>
              <a:ea typeface="+mj-ea"/>
            </a:endParaRPr>
          </a:p>
          <a:p>
            <a:pPr marL="285750" indent="-285750">
              <a:lnSpc>
                <a:spcPct val="150000"/>
              </a:lnSpc>
              <a:buFont typeface="Wingdings" pitchFamily="2" charset="2"/>
              <a:buChar char="Ø"/>
            </a:pPr>
            <a:r>
              <a:rPr lang="zh-CN" altLang="en-US" sz="1600" dirty="0" smtClean="0">
                <a:solidFill>
                  <a:srgbClr val="C00000"/>
                </a:solidFill>
                <a:latin typeface="+mj-ea"/>
                <a:ea typeface="+mj-ea"/>
              </a:rPr>
              <a:t>技术</a:t>
            </a:r>
            <a:r>
              <a:rPr lang="zh-CN" altLang="en-US" sz="1600" dirty="0">
                <a:solidFill>
                  <a:srgbClr val="C00000"/>
                </a:solidFill>
                <a:latin typeface="+mj-ea"/>
                <a:ea typeface="+mj-ea"/>
              </a:rPr>
              <a:t>的改进将提高</a:t>
            </a:r>
            <a:r>
              <a:rPr lang="en-US" altLang="zh-CN" sz="1600" dirty="0">
                <a:solidFill>
                  <a:srgbClr val="C00000"/>
                </a:solidFill>
                <a:latin typeface="+mj-ea"/>
                <a:ea typeface="+mj-ea"/>
              </a:rPr>
              <a:t>VR/AR</a:t>
            </a:r>
            <a:r>
              <a:rPr lang="zh-CN" altLang="en-US" sz="1600" dirty="0">
                <a:solidFill>
                  <a:srgbClr val="C00000"/>
                </a:solidFill>
                <a:latin typeface="+mj-ea"/>
                <a:ea typeface="+mj-ea"/>
              </a:rPr>
              <a:t>设备的移动性，拓展其应用空间，并推动其</a:t>
            </a:r>
            <a:r>
              <a:rPr lang="zh-CN" altLang="en-US" sz="1600" dirty="0" smtClean="0">
                <a:solidFill>
                  <a:srgbClr val="C00000"/>
                </a:solidFill>
                <a:latin typeface="+mj-ea"/>
                <a:ea typeface="+mj-ea"/>
              </a:rPr>
              <a:t>普及；</a:t>
            </a:r>
            <a:endParaRPr lang="en-US" altLang="zh-CN" sz="1600" dirty="0" smtClean="0">
              <a:solidFill>
                <a:srgbClr val="C00000"/>
              </a:solidFill>
              <a:latin typeface="+mj-ea"/>
              <a:ea typeface="+mj-ea"/>
            </a:endParaRPr>
          </a:p>
          <a:p>
            <a:pPr marL="285750" indent="-285750">
              <a:lnSpc>
                <a:spcPct val="150000"/>
              </a:lnSpc>
              <a:buFont typeface="Wingdings" pitchFamily="2" charset="2"/>
              <a:buChar char="Ø"/>
            </a:pPr>
            <a:r>
              <a:rPr lang="zh-CN" altLang="en-US" sz="1600" dirty="0" smtClean="0">
                <a:solidFill>
                  <a:srgbClr val="C00000"/>
                </a:solidFill>
                <a:latin typeface="+mj-ea"/>
                <a:ea typeface="+mj-ea"/>
              </a:rPr>
              <a:t>至于内容</a:t>
            </a:r>
            <a:r>
              <a:rPr lang="zh-CN" altLang="en-US" sz="1600" dirty="0">
                <a:solidFill>
                  <a:srgbClr val="C00000"/>
                </a:solidFill>
                <a:latin typeface="+mj-ea"/>
                <a:ea typeface="+mj-ea"/>
              </a:rPr>
              <a:t>和应用，是一个“鸡和蛋”的问题：如果</a:t>
            </a:r>
            <a:r>
              <a:rPr lang="en-US" altLang="zh-CN" sz="1600" dirty="0">
                <a:solidFill>
                  <a:srgbClr val="C00000"/>
                </a:solidFill>
                <a:latin typeface="+mj-ea"/>
                <a:ea typeface="+mj-ea"/>
              </a:rPr>
              <a:t>VR/AR</a:t>
            </a:r>
            <a:r>
              <a:rPr lang="zh-CN" altLang="en-US" sz="1600" dirty="0">
                <a:solidFill>
                  <a:srgbClr val="C00000"/>
                </a:solidFill>
                <a:latin typeface="+mj-ea"/>
                <a:ea typeface="+mj-ea"/>
              </a:rPr>
              <a:t>设备的保有量不高，开发者对开发</a:t>
            </a:r>
            <a:r>
              <a:rPr lang="en-US" altLang="zh-CN" sz="1600" dirty="0">
                <a:solidFill>
                  <a:srgbClr val="C00000"/>
                </a:solidFill>
                <a:latin typeface="+mj-ea"/>
                <a:ea typeface="+mj-ea"/>
              </a:rPr>
              <a:t>VR/AR</a:t>
            </a:r>
            <a:r>
              <a:rPr lang="zh-CN" altLang="en-US" sz="1600" dirty="0">
                <a:solidFill>
                  <a:srgbClr val="C00000"/>
                </a:solidFill>
                <a:latin typeface="+mj-ea"/>
                <a:ea typeface="+mj-ea"/>
              </a:rPr>
              <a:t>内容和应用也持谨慎态度。随着时间的推移，</a:t>
            </a:r>
            <a:r>
              <a:rPr lang="en-US" altLang="zh-CN" sz="1600" dirty="0">
                <a:solidFill>
                  <a:srgbClr val="C00000"/>
                </a:solidFill>
                <a:latin typeface="+mj-ea"/>
                <a:ea typeface="+mj-ea"/>
              </a:rPr>
              <a:t>Facebook</a:t>
            </a:r>
            <a:r>
              <a:rPr lang="zh-CN" altLang="en-US" sz="1600" dirty="0">
                <a:solidFill>
                  <a:srgbClr val="C00000"/>
                </a:solidFill>
                <a:latin typeface="+mj-ea"/>
                <a:ea typeface="+mj-ea"/>
              </a:rPr>
              <a:t>、谷歌、索尼和微软将通过支持硬件和内容</a:t>
            </a:r>
            <a:r>
              <a:rPr lang="en-US" altLang="zh-CN" sz="1600" dirty="0">
                <a:solidFill>
                  <a:srgbClr val="C00000"/>
                </a:solidFill>
                <a:latin typeface="+mj-ea"/>
                <a:ea typeface="+mj-ea"/>
              </a:rPr>
              <a:t>/</a:t>
            </a:r>
            <a:r>
              <a:rPr lang="zh-CN" altLang="en-US" sz="1600" dirty="0">
                <a:solidFill>
                  <a:srgbClr val="C00000"/>
                </a:solidFill>
                <a:latin typeface="+mj-ea"/>
                <a:ea typeface="+mj-ea"/>
              </a:rPr>
              <a:t>软件来解决该</a:t>
            </a:r>
            <a:r>
              <a:rPr lang="zh-CN" altLang="en-US" sz="1600" dirty="0" smtClean="0">
                <a:solidFill>
                  <a:srgbClr val="C00000"/>
                </a:solidFill>
                <a:latin typeface="+mj-ea"/>
                <a:ea typeface="+mj-ea"/>
              </a:rPr>
              <a:t>问题；</a:t>
            </a:r>
            <a:endParaRPr lang="en-US" altLang="zh-CN" sz="1600" dirty="0" smtClean="0">
              <a:solidFill>
                <a:srgbClr val="C00000"/>
              </a:solidFill>
              <a:latin typeface="+mj-ea"/>
              <a:ea typeface="+mj-ea"/>
            </a:endParaRPr>
          </a:p>
          <a:p>
            <a:pPr marL="285750" indent="-285750">
              <a:lnSpc>
                <a:spcPct val="150000"/>
              </a:lnSpc>
              <a:buFont typeface="Wingdings" pitchFamily="2" charset="2"/>
              <a:buChar char="Ø"/>
            </a:pPr>
            <a:r>
              <a:rPr lang="zh-CN" altLang="en-US" sz="1600" dirty="0" smtClean="0">
                <a:solidFill>
                  <a:srgbClr val="C00000"/>
                </a:solidFill>
                <a:latin typeface="+mj-ea"/>
                <a:ea typeface="+mj-ea"/>
              </a:rPr>
              <a:t>最后</a:t>
            </a:r>
            <a:r>
              <a:rPr lang="zh-CN" altLang="en-US" sz="1600" dirty="0">
                <a:solidFill>
                  <a:srgbClr val="C00000"/>
                </a:solidFill>
                <a:latin typeface="+mj-ea"/>
                <a:ea typeface="+mj-ea"/>
              </a:rPr>
              <a:t>，价格的下滑才能推动</a:t>
            </a:r>
            <a:r>
              <a:rPr lang="en-US" altLang="zh-CN" sz="1600" dirty="0">
                <a:solidFill>
                  <a:srgbClr val="C00000"/>
                </a:solidFill>
                <a:latin typeface="+mj-ea"/>
                <a:ea typeface="+mj-ea"/>
              </a:rPr>
              <a:t>VR/AR</a:t>
            </a:r>
            <a:r>
              <a:rPr lang="zh-CN" altLang="en-US" sz="1600" dirty="0">
                <a:solidFill>
                  <a:srgbClr val="C00000"/>
                </a:solidFill>
                <a:latin typeface="+mj-ea"/>
                <a:ea typeface="+mj-ea"/>
              </a:rPr>
              <a:t>产品的广泛普及</a:t>
            </a:r>
            <a:r>
              <a:rPr lang="zh-CN" altLang="en-US" sz="1600" dirty="0" smtClean="0">
                <a:solidFill>
                  <a:srgbClr val="C00000"/>
                </a:solidFill>
                <a:latin typeface="+mj-ea"/>
                <a:ea typeface="+mj-ea"/>
              </a:rPr>
              <a:t>。</a:t>
            </a:r>
            <a:endParaRPr lang="zh-CN" altLang="en-US" sz="1600" dirty="0">
              <a:solidFill>
                <a:srgbClr val="C00000"/>
              </a:solidFill>
              <a:latin typeface="+mj-ea"/>
              <a:ea typeface="+mj-ea"/>
            </a:endParaRPr>
          </a:p>
        </p:txBody>
      </p:sp>
      <p:sp>
        <p:nvSpPr>
          <p:cNvPr id="16" name="圆角矩形 15"/>
          <p:cNvSpPr/>
          <p:nvPr/>
        </p:nvSpPr>
        <p:spPr>
          <a:xfrm>
            <a:off x="930903" y="1976735"/>
            <a:ext cx="3445615" cy="1190217"/>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972879" y="3358368"/>
            <a:ext cx="3445615" cy="1190217"/>
          </a:xfrm>
          <a:prstGeom prst="roundRect">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7597775" y="2710468"/>
            <a:ext cx="3445615" cy="1190217"/>
          </a:xfrm>
          <a:prstGeom prst="roundRect">
            <a:avLst/>
          </a:prstGeom>
          <a:noFill/>
          <a:ln>
            <a:solidFill>
              <a:srgbClr val="054B4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535892" y="912920"/>
            <a:ext cx="3445615" cy="1190217"/>
          </a:xfrm>
          <a:prstGeom prst="roundRect">
            <a:avLst/>
          </a:prstGeom>
          <a:noFill/>
          <a:ln>
            <a:solidFill>
              <a:srgbClr val="F554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custDataLst>
              <p:tags r:id="rId2"/>
            </p:custDataLst>
          </p:nvPr>
        </p:nvSpPr>
        <p:spPr>
          <a:xfrm rot="20063428">
            <a:off x="3621088" y="3252788"/>
            <a:ext cx="519112" cy="47466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直角三角形 3"/>
          <p:cNvSpPr/>
          <p:nvPr>
            <p:custDataLst>
              <p:tags r:id="rId3"/>
            </p:custDataLst>
          </p:nvPr>
        </p:nvSpPr>
        <p:spPr>
          <a:xfrm rot="7409929">
            <a:off x="4892676" y="3859213"/>
            <a:ext cx="350837" cy="24923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直角三角形 4"/>
          <p:cNvSpPr/>
          <p:nvPr>
            <p:custDataLst>
              <p:tags r:id="rId4"/>
            </p:custDataLst>
          </p:nvPr>
        </p:nvSpPr>
        <p:spPr>
          <a:xfrm rot="17352356">
            <a:off x="4533901" y="4851401"/>
            <a:ext cx="231775" cy="1651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直角三角形 5"/>
          <p:cNvSpPr/>
          <p:nvPr>
            <p:custDataLst>
              <p:tags r:id="rId5"/>
            </p:custDataLst>
          </p:nvPr>
        </p:nvSpPr>
        <p:spPr>
          <a:xfrm rot="17352356">
            <a:off x="4022726" y="5108576"/>
            <a:ext cx="119062" cy="6508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直角三角形 6"/>
          <p:cNvSpPr/>
          <p:nvPr>
            <p:custDataLst>
              <p:tags r:id="rId6"/>
            </p:custDataLst>
          </p:nvPr>
        </p:nvSpPr>
        <p:spPr>
          <a:xfrm rot="11413207">
            <a:off x="7064376" y="4568825"/>
            <a:ext cx="231775" cy="1651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直角三角形 7"/>
          <p:cNvSpPr/>
          <p:nvPr>
            <p:custDataLst>
              <p:tags r:id="rId7"/>
            </p:custDataLst>
          </p:nvPr>
        </p:nvSpPr>
        <p:spPr>
          <a:xfrm rot="18287289">
            <a:off x="6709570" y="3945732"/>
            <a:ext cx="231775" cy="25241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直角三角形 8"/>
          <p:cNvSpPr/>
          <p:nvPr>
            <p:custDataLst>
              <p:tags r:id="rId8"/>
            </p:custDataLst>
          </p:nvPr>
        </p:nvSpPr>
        <p:spPr>
          <a:xfrm rot="16200000">
            <a:off x="8184357" y="2443957"/>
            <a:ext cx="138112" cy="250825"/>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直角三角形 9"/>
          <p:cNvSpPr/>
          <p:nvPr>
            <p:custDataLst>
              <p:tags r:id="rId9"/>
            </p:custDataLst>
          </p:nvPr>
        </p:nvSpPr>
        <p:spPr>
          <a:xfrm rot="16200000">
            <a:off x="8208963" y="1241426"/>
            <a:ext cx="66675" cy="12065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1" name="直接连接符 10"/>
          <p:cNvCxnSpPr/>
          <p:nvPr>
            <p:custDataLst>
              <p:tags r:id="rId10"/>
            </p:custDataLst>
          </p:nvPr>
        </p:nvCxnSpPr>
        <p:spPr>
          <a:xfrm flipV="1">
            <a:off x="4141788" y="4059239"/>
            <a:ext cx="715962" cy="4476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1"/>
            </p:custDataLst>
          </p:nvPr>
        </p:nvCxnSpPr>
        <p:spPr>
          <a:xfrm flipV="1">
            <a:off x="3859214" y="4075113"/>
            <a:ext cx="1246187" cy="77946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2"/>
            </p:custDataLst>
          </p:nvPr>
        </p:nvCxnSpPr>
        <p:spPr>
          <a:xfrm flipV="1">
            <a:off x="7421563" y="1435101"/>
            <a:ext cx="717550" cy="4476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3"/>
            </p:custDataLst>
          </p:nvPr>
        </p:nvCxnSpPr>
        <p:spPr>
          <a:xfrm flipV="1">
            <a:off x="7786689" y="1131888"/>
            <a:ext cx="1246187" cy="78105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custDataLst>
              <p:tags r:id="rId14"/>
            </p:custDataLst>
          </p:nvPr>
        </p:nvSpPr>
        <p:spPr>
          <a:xfrm>
            <a:off x="4190736" y="1930352"/>
            <a:ext cx="3391976" cy="2751567"/>
          </a:xfrm>
          <a:custGeom>
            <a:avLst/>
            <a:gdLst>
              <a:gd name="connsiteX0" fmla="*/ 0 w 3391976"/>
              <a:gd name="connsiteY0" fmla="*/ 0 h 2751567"/>
              <a:gd name="connsiteX1" fmla="*/ 3391976 w 3391976"/>
              <a:gd name="connsiteY1" fmla="*/ 0 h 2751567"/>
              <a:gd name="connsiteX2" fmla="*/ 1695988 w 3391976"/>
              <a:gd name="connsiteY2" fmla="*/ 2751567 h 2751567"/>
            </a:gdLst>
            <a:ahLst/>
            <a:cxnLst>
              <a:cxn ang="0">
                <a:pos x="connsiteX0" y="connsiteY0"/>
              </a:cxn>
              <a:cxn ang="0">
                <a:pos x="connsiteX1" y="connsiteY1"/>
              </a:cxn>
              <a:cxn ang="0">
                <a:pos x="connsiteX2" y="connsiteY2"/>
              </a:cxn>
            </a:cxnLst>
            <a:rect l="l" t="t" r="r" b="b"/>
            <a:pathLst>
              <a:path w="3391976" h="2751567">
                <a:moveTo>
                  <a:pt x="0" y="0"/>
                </a:moveTo>
                <a:lnTo>
                  <a:pt x="3391976" y="0"/>
                </a:lnTo>
                <a:lnTo>
                  <a:pt x="1695988" y="2751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936000" anchor="ctr"/>
          <a:lstStyle/>
          <a:p>
            <a:pPr algn="ctr">
              <a:lnSpc>
                <a:spcPct val="80000"/>
              </a:lnSpc>
              <a:defRPr/>
            </a:pPr>
            <a:r>
              <a:rPr lang="en-US" altLang="zh-CN" sz="4800">
                <a:solidFill>
                  <a:srgbClr val="FFFFFF"/>
                </a:solidFill>
                <a:effectLst>
                  <a:innerShdw blurRad="38100" dist="25400" dir="13500000">
                    <a:prstClr val="black">
                      <a:alpha val="50000"/>
                    </a:prstClr>
                  </a:innerShdw>
                </a:effectLst>
                <a:latin typeface="华文琥珀" pitchFamily="2" charset="-122"/>
                <a:ea typeface="华文琥珀" pitchFamily="2" charset="-122"/>
                <a:cs typeface="Meiryo UI" pitchFamily="34" charset="-128"/>
              </a:rPr>
              <a:t>THANK</a:t>
            </a:r>
          </a:p>
          <a:p>
            <a:pPr algn="ctr">
              <a:lnSpc>
                <a:spcPct val="80000"/>
              </a:lnSpc>
              <a:defRPr/>
            </a:pPr>
            <a:r>
              <a:rPr lang="en-US" altLang="zh-CN" sz="4800">
                <a:solidFill>
                  <a:srgbClr val="FFFFFF"/>
                </a:solidFill>
                <a:effectLst>
                  <a:innerShdw blurRad="38100" dist="25400" dir="13500000">
                    <a:prstClr val="black">
                      <a:alpha val="50000"/>
                    </a:prstClr>
                  </a:innerShdw>
                </a:effectLst>
                <a:latin typeface="华文琥珀" pitchFamily="2" charset="-122"/>
                <a:ea typeface="华文琥珀" pitchFamily="2" charset="-122"/>
                <a:cs typeface="Meiryo UI" pitchFamily="34" charset="-128"/>
              </a:rPr>
              <a:t>YOU</a:t>
            </a:r>
            <a:endParaRPr lang="zh-CN" altLang="en-US" sz="4800">
              <a:solidFill>
                <a:srgbClr val="FFFFFF"/>
              </a:solidFill>
              <a:effectLst>
                <a:innerShdw blurRad="38100" dist="25400" dir="13500000">
                  <a:prstClr val="black">
                    <a:alpha val="50000"/>
                  </a:prstClr>
                </a:innerShdw>
              </a:effectLst>
              <a:latin typeface="华文琥珀" pitchFamily="2" charset="-122"/>
              <a:ea typeface="华文琥珀" pitchFamily="2" charset="-122"/>
              <a:cs typeface="Meiryo UI" pitchFamily="34" charset="-128"/>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custDataLst>
              <p:tags r:id="rId1"/>
            </p:custDataLst>
          </p:nvPr>
        </p:nvSpPr>
        <p:spPr>
          <a:xfrm>
            <a:off x="1029558" y="2681289"/>
            <a:ext cx="1895475" cy="163512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b="1" dirty="0">
                <a:solidFill>
                  <a:srgbClr val="FFFFFF"/>
                </a:solidFill>
                <a:latin typeface="微软雅黑" pitchFamily="34" charset="-122"/>
                <a:ea typeface="微软雅黑" pitchFamily="34" charset="-122"/>
              </a:rPr>
              <a:t>目录</a:t>
            </a:r>
          </a:p>
        </p:txBody>
      </p:sp>
      <p:sp>
        <p:nvSpPr>
          <p:cNvPr id="5" name="等腰三角形 4"/>
          <p:cNvSpPr/>
          <p:nvPr>
            <p:custDataLst>
              <p:tags r:id="rId2"/>
            </p:custDataLst>
          </p:nvPr>
        </p:nvSpPr>
        <p:spPr>
          <a:xfrm>
            <a:off x="810483"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endCxn id="5" idx="0"/>
          </p:cNvCxnSpPr>
          <p:nvPr>
            <p:custDataLst>
              <p:tags r:id="rId3"/>
            </p:custDataLst>
          </p:nvPr>
        </p:nvCxnSpPr>
        <p:spPr>
          <a:xfrm>
            <a:off x="1977294"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4"/>
            </p:custDataLst>
          </p:nvPr>
        </p:nvCxnSpPr>
        <p:spPr>
          <a:xfrm flipH="1">
            <a:off x="1977294" y="4448175"/>
            <a:ext cx="0" cy="2413000"/>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5"/>
            </p:custDataLst>
          </p:nvPr>
        </p:nvSpPr>
        <p:spPr>
          <a:xfrm>
            <a:off x="4420458" y="1693577"/>
            <a:ext cx="4567237" cy="400050"/>
          </a:xfrm>
          <a:prstGeom prst="rect">
            <a:avLst/>
          </a:prstGeom>
          <a:noFill/>
        </p:spPr>
        <p:txBody>
          <a:bodyPr anchor="ctr">
            <a:noAutofit/>
          </a:bodyPr>
          <a:lstStyle/>
          <a:p>
            <a:pPr>
              <a:defRPr/>
            </a:pPr>
            <a:r>
              <a:rPr lang="da-DK" altLang="zh-CN" sz="3200" b="1" dirty="0" smtClean="0">
                <a:solidFill>
                  <a:schemeClr val="accent1"/>
                </a:solidFill>
                <a:latin typeface="+mj-ea"/>
                <a:ea typeface="+mj-ea"/>
              </a:rPr>
              <a:t>VR</a:t>
            </a:r>
            <a:r>
              <a:rPr lang="zh-CN" altLang="en-US" sz="3200" b="1" dirty="0" smtClean="0">
                <a:solidFill>
                  <a:schemeClr val="accent1"/>
                </a:solidFill>
                <a:latin typeface="+mj-ea"/>
                <a:ea typeface="+mj-ea"/>
              </a:rPr>
              <a:t>概念及特征</a:t>
            </a:r>
            <a:endParaRPr lang="zh-CN" altLang="en-US" sz="3200" b="1" dirty="0">
              <a:solidFill>
                <a:schemeClr val="accent1"/>
              </a:solidFill>
              <a:latin typeface="+mj-ea"/>
              <a:ea typeface="+mj-ea"/>
            </a:endParaRPr>
          </a:p>
        </p:txBody>
      </p:sp>
      <p:cxnSp>
        <p:nvCxnSpPr>
          <p:cNvPr id="9" name="直接连接符 8"/>
          <p:cNvCxnSpPr/>
          <p:nvPr>
            <p:custDataLst>
              <p:tags r:id="rId6"/>
            </p:custDataLst>
          </p:nvPr>
        </p:nvCxnSpPr>
        <p:spPr>
          <a:xfrm flipH="1">
            <a:off x="4044220" y="1601789"/>
            <a:ext cx="498475" cy="64928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7"/>
            </p:custDataLst>
          </p:nvPr>
        </p:nvSpPr>
        <p:spPr>
          <a:xfrm>
            <a:off x="3845782" y="1476640"/>
            <a:ext cx="385762" cy="584775"/>
          </a:xfrm>
          <a:prstGeom prst="rect">
            <a:avLst/>
          </a:prstGeom>
          <a:noFill/>
        </p:spPr>
        <p:txBody>
          <a:bodyPr>
            <a:spAutoFit/>
          </a:bodyPr>
          <a:lstStyle/>
          <a:p>
            <a:pPr>
              <a:defRPr/>
            </a:pPr>
            <a:r>
              <a:rPr lang="en-US" altLang="zh-CN" sz="3200" b="1" dirty="0">
                <a:solidFill>
                  <a:schemeClr val="accent1"/>
                </a:solidFill>
                <a:latin typeface="+mj-ea"/>
                <a:ea typeface="+mj-ea"/>
              </a:rPr>
              <a:t>1</a:t>
            </a:r>
            <a:endParaRPr lang="zh-CN" altLang="en-US" sz="3200" b="1" dirty="0">
              <a:solidFill>
                <a:schemeClr val="accent1"/>
              </a:solidFill>
              <a:latin typeface="+mj-ea"/>
              <a:ea typeface="+mj-ea"/>
            </a:endParaRPr>
          </a:p>
        </p:txBody>
      </p:sp>
      <p:sp>
        <p:nvSpPr>
          <p:cNvPr id="11" name="文本框 10"/>
          <p:cNvSpPr txBox="1"/>
          <p:nvPr>
            <p:custDataLst>
              <p:tags r:id="rId8"/>
            </p:custDataLst>
          </p:nvPr>
        </p:nvSpPr>
        <p:spPr>
          <a:xfrm>
            <a:off x="4420458" y="2887663"/>
            <a:ext cx="4567237" cy="400050"/>
          </a:xfrm>
          <a:prstGeom prst="rect">
            <a:avLst/>
          </a:prstGeom>
          <a:noFill/>
        </p:spPr>
        <p:txBody>
          <a:bodyPr anchor="ctr">
            <a:noAutofit/>
          </a:bodyPr>
          <a:lstStyle/>
          <a:p>
            <a:pPr>
              <a:defRPr/>
            </a:pPr>
            <a:r>
              <a:rPr lang="da-DK" altLang="zh-CN" sz="3200" b="1" dirty="0">
                <a:solidFill>
                  <a:schemeClr val="accent1"/>
                </a:solidFill>
                <a:latin typeface="+mj-ea"/>
                <a:ea typeface="+mj-ea"/>
              </a:rPr>
              <a:t>VR</a:t>
            </a:r>
            <a:r>
              <a:rPr lang="zh-CN" altLang="en-US" sz="3200" b="1" dirty="0">
                <a:solidFill>
                  <a:schemeClr val="accent1"/>
                </a:solidFill>
                <a:latin typeface="+mj-ea"/>
                <a:ea typeface="+mj-ea"/>
              </a:rPr>
              <a:t>、</a:t>
            </a:r>
            <a:r>
              <a:rPr lang="da-DK" altLang="zh-CN" sz="3200" b="1" dirty="0">
                <a:solidFill>
                  <a:schemeClr val="accent1"/>
                </a:solidFill>
                <a:latin typeface="+mj-ea"/>
                <a:ea typeface="+mj-ea"/>
              </a:rPr>
              <a:t>AR</a:t>
            </a:r>
            <a:r>
              <a:rPr lang="zh-CN" altLang="en-US" sz="3200" b="1" dirty="0">
                <a:solidFill>
                  <a:schemeClr val="accent1"/>
                </a:solidFill>
                <a:latin typeface="+mj-ea"/>
                <a:ea typeface="+mj-ea"/>
              </a:rPr>
              <a:t>、</a:t>
            </a:r>
            <a:r>
              <a:rPr lang="da-DK" altLang="zh-CN" sz="3200" b="1" dirty="0" smtClean="0">
                <a:solidFill>
                  <a:schemeClr val="accent1"/>
                </a:solidFill>
                <a:latin typeface="+mj-ea"/>
                <a:ea typeface="+mj-ea"/>
              </a:rPr>
              <a:t>MR</a:t>
            </a:r>
            <a:r>
              <a:rPr lang="zh-CN" altLang="en-US" sz="3200" b="1" dirty="0" smtClean="0">
                <a:solidFill>
                  <a:schemeClr val="accent1"/>
                </a:solidFill>
                <a:latin typeface="+mj-ea"/>
                <a:ea typeface="+mj-ea"/>
              </a:rPr>
              <a:t>关系解析</a:t>
            </a:r>
            <a:endParaRPr lang="zh-CN" altLang="en-US" sz="3200" b="1" dirty="0">
              <a:solidFill>
                <a:schemeClr val="accent1"/>
              </a:solidFill>
              <a:latin typeface="+mj-ea"/>
              <a:ea typeface="+mj-ea"/>
            </a:endParaRPr>
          </a:p>
        </p:txBody>
      </p:sp>
      <p:cxnSp>
        <p:nvCxnSpPr>
          <p:cNvPr id="12" name="直接连接符 11"/>
          <p:cNvCxnSpPr/>
          <p:nvPr>
            <p:custDataLst>
              <p:tags r:id="rId9"/>
            </p:custDataLst>
          </p:nvPr>
        </p:nvCxnSpPr>
        <p:spPr>
          <a:xfrm flipH="1">
            <a:off x="4044220" y="2698751"/>
            <a:ext cx="498475" cy="6508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0"/>
            </p:custDataLst>
          </p:nvPr>
        </p:nvSpPr>
        <p:spPr>
          <a:xfrm>
            <a:off x="3845782" y="2587250"/>
            <a:ext cx="385762" cy="584775"/>
          </a:xfrm>
          <a:prstGeom prst="rect">
            <a:avLst/>
          </a:prstGeom>
          <a:noFill/>
        </p:spPr>
        <p:txBody>
          <a:bodyPr>
            <a:spAutoFit/>
          </a:bodyPr>
          <a:lstStyle/>
          <a:p>
            <a:pPr>
              <a:defRPr/>
            </a:pPr>
            <a:r>
              <a:rPr lang="en-US" altLang="zh-CN" sz="3200" b="1" dirty="0">
                <a:solidFill>
                  <a:schemeClr val="accent1"/>
                </a:solidFill>
                <a:latin typeface="+mj-ea"/>
                <a:ea typeface="+mj-ea"/>
              </a:rPr>
              <a:t>2</a:t>
            </a:r>
            <a:endParaRPr lang="zh-CN" altLang="en-US" sz="3200" b="1" dirty="0">
              <a:solidFill>
                <a:schemeClr val="accent1"/>
              </a:solidFill>
              <a:latin typeface="+mj-ea"/>
              <a:ea typeface="+mj-ea"/>
            </a:endParaRPr>
          </a:p>
        </p:txBody>
      </p:sp>
      <p:sp>
        <p:nvSpPr>
          <p:cNvPr id="14" name="文本框 13"/>
          <p:cNvSpPr txBox="1"/>
          <p:nvPr>
            <p:custDataLst>
              <p:tags r:id="rId11"/>
            </p:custDataLst>
          </p:nvPr>
        </p:nvSpPr>
        <p:spPr>
          <a:xfrm>
            <a:off x="4420458" y="3986213"/>
            <a:ext cx="4567237" cy="400050"/>
          </a:xfrm>
          <a:prstGeom prst="rect">
            <a:avLst/>
          </a:prstGeom>
          <a:noFill/>
        </p:spPr>
        <p:txBody>
          <a:bodyPr anchor="ctr">
            <a:noAutofit/>
          </a:bodyPr>
          <a:lstStyle/>
          <a:p>
            <a:pPr>
              <a:defRPr/>
            </a:pPr>
            <a:r>
              <a:rPr lang="da-DK" altLang="zh-CN" sz="3200" b="1" dirty="0">
                <a:solidFill>
                  <a:schemeClr val="accent1"/>
                </a:solidFill>
                <a:latin typeface="+mj-ea"/>
                <a:ea typeface="+mj-ea"/>
              </a:rPr>
              <a:t>VR</a:t>
            </a:r>
            <a:r>
              <a:rPr lang="zh-CN" altLang="en-US" sz="3200" b="1" dirty="0" smtClean="0">
                <a:solidFill>
                  <a:schemeClr val="accent1"/>
                </a:solidFill>
                <a:latin typeface="+mj-ea"/>
                <a:ea typeface="+mj-ea"/>
              </a:rPr>
              <a:t>应用场景</a:t>
            </a:r>
            <a:endParaRPr lang="zh-CN" altLang="en-US" sz="3200" b="1" dirty="0">
              <a:solidFill>
                <a:schemeClr val="accent1"/>
              </a:solidFill>
              <a:latin typeface="+mj-ea"/>
              <a:ea typeface="+mj-ea"/>
            </a:endParaRPr>
          </a:p>
        </p:txBody>
      </p:sp>
      <p:cxnSp>
        <p:nvCxnSpPr>
          <p:cNvPr id="15" name="直接连接符 14"/>
          <p:cNvCxnSpPr/>
          <p:nvPr>
            <p:custDataLst>
              <p:tags r:id="rId12"/>
            </p:custDataLst>
          </p:nvPr>
        </p:nvCxnSpPr>
        <p:spPr>
          <a:xfrm flipH="1">
            <a:off x="4044220" y="3797301"/>
            <a:ext cx="498475" cy="6508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3"/>
            </p:custDataLst>
          </p:nvPr>
        </p:nvSpPr>
        <p:spPr>
          <a:xfrm>
            <a:off x="3845782" y="3767688"/>
            <a:ext cx="385762" cy="584775"/>
          </a:xfrm>
          <a:prstGeom prst="rect">
            <a:avLst/>
          </a:prstGeom>
          <a:noFill/>
        </p:spPr>
        <p:txBody>
          <a:bodyPr>
            <a:spAutoFit/>
          </a:bodyPr>
          <a:lstStyle/>
          <a:p>
            <a:pPr>
              <a:defRPr/>
            </a:pPr>
            <a:r>
              <a:rPr lang="en-US" altLang="zh-CN" sz="3200" b="1" dirty="0">
                <a:solidFill>
                  <a:schemeClr val="accent1"/>
                </a:solidFill>
                <a:latin typeface="+mj-ea"/>
                <a:ea typeface="+mj-ea"/>
              </a:rPr>
              <a:t>3</a:t>
            </a:r>
            <a:endParaRPr lang="zh-CN" altLang="en-US" sz="3200" b="1" dirty="0">
              <a:solidFill>
                <a:schemeClr val="accent1"/>
              </a:solidFill>
              <a:latin typeface="+mj-ea"/>
              <a:ea typeface="+mj-ea"/>
            </a:endParaRPr>
          </a:p>
        </p:txBody>
      </p:sp>
      <p:sp>
        <p:nvSpPr>
          <p:cNvPr id="17" name="文本框 16"/>
          <p:cNvSpPr txBox="1"/>
          <p:nvPr>
            <p:custDataLst>
              <p:tags r:id="rId14"/>
            </p:custDataLst>
          </p:nvPr>
        </p:nvSpPr>
        <p:spPr>
          <a:xfrm>
            <a:off x="4420458" y="5084763"/>
            <a:ext cx="7562276" cy="400050"/>
          </a:xfrm>
          <a:prstGeom prst="rect">
            <a:avLst/>
          </a:prstGeom>
          <a:noFill/>
        </p:spPr>
        <p:txBody>
          <a:bodyPr anchor="ctr">
            <a:noAutofit/>
          </a:bodyPr>
          <a:lstStyle/>
          <a:p>
            <a:pPr>
              <a:defRPr/>
            </a:pPr>
            <a:r>
              <a:rPr lang="da-DK" altLang="zh-CN" sz="3200" b="1" dirty="0" smtClean="0">
                <a:solidFill>
                  <a:schemeClr val="accent1"/>
                </a:solidFill>
                <a:latin typeface="+mj-ea"/>
                <a:ea typeface="+mj-ea"/>
              </a:rPr>
              <a:t>VR</a:t>
            </a:r>
            <a:r>
              <a:rPr lang="zh-CN" altLang="en-US" sz="3200" b="1" dirty="0" smtClean="0">
                <a:solidFill>
                  <a:schemeClr val="accent1"/>
                </a:solidFill>
                <a:latin typeface="+mj-ea"/>
                <a:ea typeface="+mj-ea"/>
              </a:rPr>
              <a:t>未来</a:t>
            </a:r>
            <a:endParaRPr lang="zh-CN" altLang="en-US" sz="3200" b="1" dirty="0">
              <a:solidFill>
                <a:schemeClr val="accent1"/>
              </a:solidFill>
              <a:latin typeface="+mj-ea"/>
              <a:ea typeface="+mj-ea"/>
            </a:endParaRPr>
          </a:p>
        </p:txBody>
      </p:sp>
      <p:cxnSp>
        <p:nvCxnSpPr>
          <p:cNvPr id="18" name="直接连接符 17"/>
          <p:cNvCxnSpPr/>
          <p:nvPr>
            <p:custDataLst>
              <p:tags r:id="rId15"/>
            </p:custDataLst>
          </p:nvPr>
        </p:nvCxnSpPr>
        <p:spPr>
          <a:xfrm flipH="1">
            <a:off x="4044220" y="4895850"/>
            <a:ext cx="498475" cy="64928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6"/>
            </p:custDataLst>
          </p:nvPr>
        </p:nvSpPr>
        <p:spPr>
          <a:xfrm>
            <a:off x="3845782" y="4811646"/>
            <a:ext cx="385762" cy="584775"/>
          </a:xfrm>
          <a:prstGeom prst="rect">
            <a:avLst/>
          </a:prstGeom>
          <a:noFill/>
        </p:spPr>
        <p:txBody>
          <a:bodyPr>
            <a:spAutoFit/>
          </a:bodyPr>
          <a:lstStyle/>
          <a:p>
            <a:pPr>
              <a:defRPr/>
            </a:pPr>
            <a:r>
              <a:rPr lang="en-US" altLang="zh-CN" sz="3200" b="1" dirty="0">
                <a:solidFill>
                  <a:schemeClr val="accent1"/>
                </a:solidFill>
                <a:latin typeface="+mj-ea"/>
                <a:ea typeface="+mj-ea"/>
              </a:rPr>
              <a:t>4</a:t>
            </a:r>
            <a:endParaRPr lang="zh-CN" altLang="en-US" sz="3200" b="1"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占位符 4"/>
          <p:cNvSpPr txBox="1"/>
          <p:nvPr>
            <p:custDataLst>
              <p:tags r:id="rId2"/>
            </p:custDataLst>
          </p:nvPr>
        </p:nvSpPr>
        <p:spPr bwMode="auto">
          <a:xfrm>
            <a:off x="4595813" y="1447800"/>
            <a:ext cx="29908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2000" bIns="900000" anchor="ctr"/>
          <a:lstStyle>
            <a:lvl1pPr>
              <a:spcBef>
                <a:spcPct val="20000"/>
              </a:spcBef>
              <a:buFont typeface="Arial" pitchFamily="34" charset="0"/>
              <a:buChar char="•"/>
              <a:defRPr sz="3200">
                <a:solidFill>
                  <a:schemeClr val="tx1"/>
                </a:solidFill>
                <a:latin typeface="Arial Narrow" pitchFamily="34" charset="0"/>
                <a:ea typeface="微软雅黑" pitchFamily="34" charset="-122"/>
              </a:defRPr>
            </a:lvl1pPr>
            <a:lvl2pPr marL="685800" indent="-228600">
              <a:spcBef>
                <a:spcPct val="20000"/>
              </a:spcBef>
              <a:buFont typeface="Arial" pitchFamily="34" charset="0"/>
              <a:buChar char="–"/>
              <a:defRPr sz="2800">
                <a:solidFill>
                  <a:schemeClr val="tx1"/>
                </a:solidFill>
                <a:latin typeface="Arial Narrow" pitchFamily="34" charset="0"/>
                <a:ea typeface="微软雅黑" pitchFamily="34" charset="-122"/>
              </a:defRPr>
            </a:lvl2pPr>
            <a:lvl3pPr marL="1143000" indent="-228600">
              <a:spcBef>
                <a:spcPct val="20000"/>
              </a:spcBef>
              <a:buFont typeface="Arial" pitchFamily="34" charset="0"/>
              <a:buChar char="•"/>
              <a:defRPr sz="2400">
                <a:solidFill>
                  <a:schemeClr val="tx1"/>
                </a:solidFill>
                <a:latin typeface="Arial Narrow" pitchFamily="34" charset="0"/>
                <a:ea typeface="微软雅黑" pitchFamily="34" charset="-122"/>
              </a:defRPr>
            </a:lvl3pPr>
            <a:lvl4pPr marL="1600200" indent="-228600">
              <a:spcBef>
                <a:spcPct val="20000"/>
              </a:spcBef>
              <a:buFont typeface="Arial" pitchFamily="34" charset="0"/>
              <a:buChar char="–"/>
              <a:defRPr sz="2000">
                <a:solidFill>
                  <a:schemeClr val="tx1"/>
                </a:solidFill>
                <a:latin typeface="Arial Narrow" pitchFamily="34" charset="0"/>
                <a:ea typeface="微软雅黑" pitchFamily="34" charset="-122"/>
              </a:defRPr>
            </a:lvl4pPr>
            <a:lvl5pPr marL="2057400" indent="-228600">
              <a:spcBef>
                <a:spcPct val="20000"/>
              </a:spcBef>
              <a:buFont typeface="Arial" pitchFamily="34" charset="0"/>
              <a:buChar char="»"/>
              <a:defRPr sz="2000">
                <a:solidFill>
                  <a:schemeClr val="tx1"/>
                </a:solidFill>
                <a:latin typeface="Arial Narrow"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Narrow" pitchFamily="34" charset="0"/>
                <a:ea typeface="微软雅黑" pitchFamily="34" charset="-122"/>
              </a:defRPr>
            </a:lvl9pPr>
          </a:lstStyle>
          <a:p>
            <a:pPr algn="ctr" eaLnBrk="1" hangingPunct="1">
              <a:spcBef>
                <a:spcPct val="0"/>
              </a:spcBef>
              <a:buFont typeface="Arial" pitchFamily="34" charset="0"/>
              <a:buNone/>
              <a:defRPr/>
            </a:pPr>
            <a:r>
              <a:rPr lang="en-US" altLang="zh-CN" sz="49600" dirty="0">
                <a:solidFill>
                  <a:srgbClr val="0070C0"/>
                </a:solidFill>
                <a:latin typeface="Bell MT" pitchFamily="18" charset="0"/>
              </a:rPr>
              <a:t>1</a:t>
            </a:r>
            <a:endParaRPr lang="zh-CN" altLang="en-US" sz="49600" dirty="0">
              <a:solidFill>
                <a:srgbClr val="0070C0"/>
              </a:solidFill>
              <a:latin typeface="Bell MT" pitchFamily="18" charset="0"/>
            </a:endParaRPr>
          </a:p>
        </p:txBody>
      </p:sp>
      <p:sp>
        <p:nvSpPr>
          <p:cNvPr id="5" name="标题 5"/>
          <p:cNvSpPr txBox="1"/>
          <p:nvPr>
            <p:custDataLst>
              <p:tags r:id="rId3"/>
            </p:custDataLst>
          </p:nvPr>
        </p:nvSpPr>
        <p:spPr>
          <a:xfrm>
            <a:off x="3646749" y="3429000"/>
            <a:ext cx="5216525" cy="760412"/>
          </a:xfrm>
          <a:prstGeom prst="rect">
            <a:avLst/>
          </a:prstGeom>
          <a:solidFill>
            <a:srgbClr val="FFFFFF">
              <a:alpha val="80000"/>
            </a:srgbClr>
          </a:solidFill>
        </p:spPr>
        <p:txBody>
          <a:bodyPr bIns="0" anchor="b">
            <a:normAutofit/>
          </a:bodyPr>
          <a:lstStyle>
            <a:lvl1pPr algn="ctr">
              <a:lnSpc>
                <a:spcPct val="90000"/>
              </a:lnSpc>
              <a:spcBef>
                <a:spcPct val="0"/>
              </a:spcBef>
              <a:buNone/>
              <a:defRPr sz="4000">
                <a:latin typeface="+mj-lt"/>
                <a:ea typeface="+mj-ea"/>
                <a:cs typeface="+mj-cs"/>
              </a:defRPr>
            </a:lvl1pPr>
          </a:lstStyle>
          <a:p>
            <a:pPr>
              <a:defRPr/>
            </a:pPr>
            <a:r>
              <a:rPr lang="en-US" altLang="zh-CN" sz="4400" kern="0" dirty="0">
                <a:solidFill>
                  <a:srgbClr val="000000"/>
                </a:solidFill>
                <a:latin typeface="微软雅黑" pitchFamily="34" charset="-122"/>
                <a:ea typeface="微软雅黑" pitchFamily="34" charset="-122"/>
              </a:rPr>
              <a:t>VR</a:t>
            </a:r>
            <a:r>
              <a:rPr lang="zh-CN" altLang="en-US" sz="4400" kern="0" dirty="0">
                <a:solidFill>
                  <a:srgbClr val="000000"/>
                </a:solidFill>
                <a:latin typeface="微软雅黑" pitchFamily="34" charset="-122"/>
                <a:ea typeface="微软雅黑" pitchFamily="34" charset="-122"/>
              </a:rPr>
              <a:t>概念及特征</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2881" y="0"/>
            <a:ext cx="3200400" cy="732508"/>
          </a:xfrm>
          <a:prstGeom prst="rect">
            <a:avLst/>
          </a:prstGeom>
          <a:noFill/>
        </p:spPr>
        <p:txBody>
          <a:bodyPr wrap="square" rtlCol="0">
            <a:spAutoFit/>
          </a:bodyPr>
          <a:lstStyle/>
          <a:p>
            <a:pPr>
              <a:lnSpc>
                <a:spcPct val="130000"/>
              </a:lnSpc>
            </a:pPr>
            <a:r>
              <a:rPr lang="zh-CN" altLang="en-US" sz="3200" b="1" dirty="0" smtClean="0">
                <a:solidFill>
                  <a:srgbClr val="0070C0"/>
                </a:solidFill>
                <a:latin typeface="+mj-ea"/>
                <a:ea typeface="+mj-ea"/>
              </a:rPr>
              <a:t>什么是</a:t>
            </a: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a:t>
            </a:r>
          </a:p>
        </p:txBody>
      </p:sp>
      <p:sp>
        <p:nvSpPr>
          <p:cNvPr id="17" name="矩形 16"/>
          <p:cNvSpPr/>
          <p:nvPr/>
        </p:nvSpPr>
        <p:spPr>
          <a:xfrm>
            <a:off x="312080" y="1856352"/>
            <a:ext cx="6477000" cy="3416320"/>
          </a:xfrm>
          <a:prstGeom prst="rect">
            <a:avLst/>
          </a:prstGeom>
        </p:spPr>
        <p:txBody>
          <a:bodyPr wrap="square">
            <a:spAutoFit/>
          </a:bodyPr>
          <a:lstStyle/>
          <a:p>
            <a:pPr algn="ctr">
              <a:lnSpc>
                <a:spcPct val="150000"/>
              </a:lnSpc>
              <a:spcAft>
                <a:spcPts val="0"/>
              </a:spcAft>
            </a:pPr>
            <a:r>
              <a:rPr lang="zh-CN" altLang="zh-CN" sz="2400" kern="100" dirty="0">
                <a:solidFill>
                  <a:schemeClr val="tx1">
                    <a:lumMod val="50000"/>
                  </a:schemeClr>
                </a:solidFill>
                <a:latin typeface="+mj-ea"/>
                <a:ea typeface="+mj-ea"/>
                <a:cs typeface="Times New Roman" pitchFamily="18" charset="0"/>
              </a:rPr>
              <a:t>虚拟现实技术（</a:t>
            </a:r>
            <a:r>
              <a:rPr lang="en-US" altLang="zh-CN" sz="2400" kern="100" dirty="0">
                <a:solidFill>
                  <a:schemeClr val="tx1">
                    <a:lumMod val="50000"/>
                  </a:schemeClr>
                </a:solidFill>
                <a:latin typeface="Times New Roman" pitchFamily="18" charset="0"/>
                <a:ea typeface="+mj-ea"/>
                <a:cs typeface="Times New Roman" pitchFamily="18" charset="0"/>
              </a:rPr>
              <a:t>Virtual </a:t>
            </a:r>
            <a:r>
              <a:rPr lang="en-US" altLang="zh-CN" sz="2400" kern="100" dirty="0" smtClean="0">
                <a:solidFill>
                  <a:schemeClr val="tx1">
                    <a:lumMod val="50000"/>
                  </a:schemeClr>
                </a:solidFill>
                <a:latin typeface="Times New Roman" pitchFamily="18" charset="0"/>
                <a:ea typeface="+mj-ea"/>
                <a:cs typeface="Times New Roman" pitchFamily="18" charset="0"/>
              </a:rPr>
              <a:t>Reality , VR</a:t>
            </a:r>
            <a:r>
              <a:rPr lang="zh-CN" altLang="zh-CN" sz="2400" kern="100" dirty="0">
                <a:solidFill>
                  <a:schemeClr val="tx1">
                    <a:lumMod val="50000"/>
                  </a:schemeClr>
                </a:solidFill>
                <a:latin typeface="+mj-ea"/>
                <a:ea typeface="+mj-ea"/>
                <a:cs typeface="Times New Roman" pitchFamily="18" charset="0"/>
              </a:rPr>
              <a:t>）</a:t>
            </a:r>
          </a:p>
          <a:p>
            <a:pPr>
              <a:lnSpc>
                <a:spcPct val="150000"/>
              </a:lnSpc>
            </a:pPr>
            <a:r>
              <a:rPr lang="zh-CN" altLang="zh-CN" sz="2400" dirty="0">
                <a:solidFill>
                  <a:schemeClr val="tx1">
                    <a:lumMod val="50000"/>
                  </a:schemeClr>
                </a:solidFill>
                <a:latin typeface="+mj-ea"/>
                <a:ea typeface="+mj-ea"/>
                <a:cs typeface="Times New Roman" pitchFamily="18" charset="0"/>
              </a:rPr>
              <a:t>采用计算机技术为核心的现代高科技手段生成一种虚拟环境，用户借助特殊的</a:t>
            </a:r>
            <a:r>
              <a:rPr lang="zh-CN" altLang="zh-CN" sz="2400" dirty="0">
                <a:solidFill>
                  <a:srgbClr val="C00000"/>
                </a:solidFill>
                <a:latin typeface="+mj-ea"/>
                <a:ea typeface="+mj-ea"/>
                <a:cs typeface="Times New Roman" pitchFamily="18" charset="0"/>
              </a:rPr>
              <a:t>输入</a:t>
            </a:r>
            <a:r>
              <a:rPr lang="en-US" altLang="zh-CN" sz="2400" dirty="0">
                <a:solidFill>
                  <a:srgbClr val="C00000"/>
                </a:solidFill>
                <a:latin typeface="+mj-ea"/>
                <a:ea typeface="+mj-ea"/>
                <a:cs typeface="Times New Roman" pitchFamily="18" charset="0"/>
              </a:rPr>
              <a:t>/</a:t>
            </a:r>
            <a:r>
              <a:rPr lang="zh-CN" altLang="zh-CN" sz="2400" dirty="0">
                <a:solidFill>
                  <a:srgbClr val="C00000"/>
                </a:solidFill>
                <a:latin typeface="+mj-ea"/>
                <a:ea typeface="+mj-ea"/>
                <a:cs typeface="Times New Roman" pitchFamily="18" charset="0"/>
              </a:rPr>
              <a:t>输出设备</a:t>
            </a:r>
            <a:r>
              <a:rPr lang="zh-CN" altLang="zh-CN" sz="2400" dirty="0">
                <a:solidFill>
                  <a:schemeClr val="tx1">
                    <a:lumMod val="50000"/>
                  </a:schemeClr>
                </a:solidFill>
                <a:latin typeface="+mj-ea"/>
                <a:ea typeface="+mj-ea"/>
                <a:cs typeface="Times New Roman" pitchFamily="18" charset="0"/>
              </a:rPr>
              <a:t>与虚拟环境中物体进行自然的</a:t>
            </a:r>
            <a:r>
              <a:rPr lang="zh-CN" altLang="zh-CN" sz="2400" dirty="0">
                <a:solidFill>
                  <a:srgbClr val="C00000"/>
                </a:solidFill>
                <a:latin typeface="+mj-ea"/>
                <a:ea typeface="+mj-ea"/>
                <a:cs typeface="Times New Roman" pitchFamily="18" charset="0"/>
              </a:rPr>
              <a:t>交互</a:t>
            </a:r>
            <a:r>
              <a:rPr lang="zh-CN" altLang="zh-CN" sz="2400" dirty="0">
                <a:solidFill>
                  <a:schemeClr val="tx1">
                    <a:lumMod val="50000"/>
                  </a:schemeClr>
                </a:solidFill>
                <a:latin typeface="+mj-ea"/>
                <a:ea typeface="+mj-ea"/>
                <a:cs typeface="Times New Roman" pitchFamily="18" charset="0"/>
              </a:rPr>
              <a:t>，进而得到逼真的</a:t>
            </a:r>
            <a:r>
              <a:rPr lang="zh-CN" altLang="zh-CN" sz="2400" dirty="0">
                <a:solidFill>
                  <a:srgbClr val="C00000"/>
                </a:solidFill>
                <a:latin typeface="+mj-ea"/>
                <a:ea typeface="+mj-ea"/>
                <a:cs typeface="Times New Roman" pitchFamily="18" charset="0"/>
              </a:rPr>
              <a:t>视觉、听觉、触觉</a:t>
            </a:r>
            <a:r>
              <a:rPr lang="zh-CN" altLang="zh-CN" sz="2400" dirty="0">
                <a:solidFill>
                  <a:schemeClr val="tx1">
                    <a:lumMod val="50000"/>
                  </a:schemeClr>
                </a:solidFill>
                <a:latin typeface="+mj-ea"/>
                <a:ea typeface="+mj-ea"/>
                <a:cs typeface="Times New Roman" pitchFamily="18" charset="0"/>
              </a:rPr>
              <a:t>的感知效果，使人产生身临其境的感觉</a:t>
            </a:r>
            <a:r>
              <a:rPr lang="zh-CN" altLang="zh-CN" sz="2400" dirty="0" smtClean="0">
                <a:solidFill>
                  <a:schemeClr val="tx1">
                    <a:lumMod val="50000"/>
                  </a:schemeClr>
                </a:solidFill>
                <a:latin typeface="+mj-ea"/>
                <a:ea typeface="+mj-ea"/>
                <a:cs typeface="Times New Roman" pitchFamily="18" charset="0"/>
              </a:rPr>
              <a:t>。</a:t>
            </a:r>
            <a:endParaRPr lang="zh-CN" altLang="en-US" sz="2400" dirty="0">
              <a:solidFill>
                <a:schemeClr val="tx1">
                  <a:lumMod val="50000"/>
                </a:schemeClr>
              </a:solidFill>
              <a:latin typeface="+mj-ea"/>
              <a:ea typeface="+mj-ea"/>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160" y="2119760"/>
            <a:ext cx="4815840" cy="28895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2881" y="0"/>
            <a:ext cx="3200400" cy="670120"/>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的特征</a:t>
            </a:r>
          </a:p>
        </p:txBody>
      </p:sp>
      <p:sp>
        <p:nvSpPr>
          <p:cNvPr id="17" name="矩形 16"/>
          <p:cNvSpPr/>
          <p:nvPr/>
        </p:nvSpPr>
        <p:spPr>
          <a:xfrm>
            <a:off x="365761" y="1442193"/>
            <a:ext cx="6477000" cy="4524315"/>
          </a:xfrm>
          <a:prstGeom prst="rect">
            <a:avLst/>
          </a:prstGeom>
        </p:spPr>
        <p:txBody>
          <a:bodyPr wrap="square">
            <a:spAutoFit/>
          </a:bodyPr>
          <a:lstStyle/>
          <a:p>
            <a:pPr algn="ctr">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虚拟现实系统提供了一种先进的人机界面</a:t>
            </a:r>
            <a:r>
              <a:rPr lang="zh-CN" altLang="en-US" sz="2400" kern="100" dirty="0" smtClean="0">
                <a:solidFill>
                  <a:schemeClr val="tx1">
                    <a:lumMod val="50000"/>
                  </a:schemeClr>
                </a:solidFill>
                <a:latin typeface="+mj-ea"/>
                <a:ea typeface="+mj-ea"/>
                <a:cs typeface="Times New Roman" pitchFamily="18" charset="0"/>
              </a:rPr>
              <a:t>，它通过</a:t>
            </a:r>
            <a:r>
              <a:rPr lang="zh-CN" altLang="en-US" sz="2400" kern="100" dirty="0">
                <a:solidFill>
                  <a:schemeClr val="tx1">
                    <a:lumMod val="50000"/>
                  </a:schemeClr>
                </a:solidFill>
                <a:latin typeface="+mj-ea"/>
                <a:ea typeface="+mj-ea"/>
                <a:cs typeface="Times New Roman" pitchFamily="18" charset="0"/>
              </a:rPr>
              <a:t>多种直观而自然</a:t>
            </a:r>
            <a:r>
              <a:rPr lang="zh-CN" altLang="en-US" sz="2400" kern="100" dirty="0" smtClean="0">
                <a:solidFill>
                  <a:schemeClr val="tx1">
                    <a:lumMod val="50000"/>
                  </a:schemeClr>
                </a:solidFill>
                <a:latin typeface="+mj-ea"/>
                <a:ea typeface="+mj-ea"/>
                <a:cs typeface="Times New Roman" pitchFamily="18" charset="0"/>
              </a:rPr>
              <a:t>的实时</a:t>
            </a:r>
            <a:r>
              <a:rPr lang="zh-CN" altLang="en-US" sz="2400" kern="100" dirty="0">
                <a:solidFill>
                  <a:schemeClr val="tx1">
                    <a:lumMod val="50000"/>
                  </a:schemeClr>
                </a:solidFill>
                <a:latin typeface="+mj-ea"/>
                <a:ea typeface="+mj-ea"/>
                <a:cs typeface="Times New Roman" pitchFamily="18" charset="0"/>
              </a:rPr>
              <a:t>感知交互的方法和手段，最大程度地方便了用户的操作，从而减轻</a:t>
            </a:r>
            <a:r>
              <a:rPr lang="zh-CN" altLang="en-US" sz="2400" kern="100" dirty="0" smtClean="0">
                <a:solidFill>
                  <a:schemeClr val="tx1">
                    <a:lumMod val="50000"/>
                  </a:schemeClr>
                </a:solidFill>
                <a:latin typeface="+mj-ea"/>
                <a:ea typeface="+mj-ea"/>
                <a:cs typeface="Times New Roman" pitchFamily="18" charset="0"/>
              </a:rPr>
              <a:t>了用户</a:t>
            </a:r>
            <a:r>
              <a:rPr lang="zh-CN" altLang="en-US" sz="2400" kern="100" dirty="0">
                <a:solidFill>
                  <a:schemeClr val="tx1">
                    <a:lumMod val="50000"/>
                  </a:schemeClr>
                </a:solidFill>
                <a:latin typeface="+mj-ea"/>
                <a:ea typeface="+mj-ea"/>
                <a:cs typeface="Times New Roman" pitchFamily="18" charset="0"/>
              </a:rPr>
              <a:t>的学习负担。其特性体现在以下三点</a:t>
            </a:r>
            <a:r>
              <a:rPr lang="zh-CN" altLang="en-US" sz="2400" kern="100" dirty="0" smtClean="0">
                <a:solidFill>
                  <a:schemeClr val="tx1">
                    <a:lumMod val="50000"/>
                  </a:schemeClr>
                </a:solidFill>
                <a:latin typeface="+mj-ea"/>
                <a:ea typeface="+mj-ea"/>
                <a:cs typeface="Times New Roman" pitchFamily="18" charset="0"/>
              </a:rPr>
              <a:t>：</a:t>
            </a:r>
            <a:endParaRPr lang="en-US" altLang="zh-CN" sz="2400" kern="100" dirty="0" smtClean="0">
              <a:solidFill>
                <a:schemeClr val="tx1">
                  <a:lumMod val="50000"/>
                </a:schemeClr>
              </a:solidFill>
              <a:latin typeface="+mj-ea"/>
              <a:ea typeface="+mj-ea"/>
              <a:cs typeface="Times New Roman" pitchFamily="18" charset="0"/>
            </a:endParaRPr>
          </a:p>
          <a:p>
            <a:pPr algn="ctr">
              <a:lnSpc>
                <a:spcPct val="150000"/>
              </a:lnSpc>
            </a:pPr>
            <a:r>
              <a:rPr lang="zh-CN" altLang="en-US" sz="3200" b="1" dirty="0">
                <a:solidFill>
                  <a:srgbClr val="C00000"/>
                </a:solidFill>
                <a:latin typeface="Times New Roman" pitchFamily="18" charset="0"/>
                <a:ea typeface="+mj-ea"/>
                <a:cs typeface="Times New Roman" pitchFamily="18" charset="0"/>
              </a:rPr>
              <a:t>沉浸</a:t>
            </a:r>
            <a:r>
              <a:rPr lang="zh-CN" altLang="en-US" sz="3200" b="1" dirty="0" smtClean="0">
                <a:solidFill>
                  <a:srgbClr val="C00000"/>
                </a:solidFill>
                <a:latin typeface="Times New Roman" pitchFamily="18" charset="0"/>
                <a:ea typeface="+mj-ea"/>
                <a:cs typeface="Times New Roman" pitchFamily="18" charset="0"/>
              </a:rPr>
              <a:t>性</a:t>
            </a:r>
            <a:r>
              <a:rPr lang="zh-CN" altLang="en-US" sz="3200" b="1" dirty="0">
                <a:solidFill>
                  <a:srgbClr val="C00000"/>
                </a:solidFill>
                <a:latin typeface="Times New Roman" pitchFamily="18" charset="0"/>
                <a:cs typeface="Times New Roman" pitchFamily="18" charset="0"/>
              </a:rPr>
              <a:t>（ </a:t>
            </a:r>
            <a:r>
              <a:rPr lang="en-US" altLang="zh-CN" sz="3200" b="1" dirty="0" smtClean="0">
                <a:solidFill>
                  <a:srgbClr val="C00000"/>
                </a:solidFill>
                <a:latin typeface="Times New Roman" pitchFamily="18" charset="0"/>
                <a:ea typeface="+mj-ea"/>
                <a:cs typeface="Times New Roman" pitchFamily="18" charset="0"/>
              </a:rPr>
              <a:t>Immersion</a:t>
            </a:r>
            <a:r>
              <a:rPr lang="zh-CN" altLang="en-US" sz="3200" b="1" dirty="0" smtClean="0">
                <a:solidFill>
                  <a:srgbClr val="C00000"/>
                </a:solidFill>
                <a:latin typeface="Times New Roman" pitchFamily="18" charset="0"/>
                <a:cs typeface="Times New Roman" pitchFamily="18" charset="0"/>
              </a:rPr>
              <a:t>）</a:t>
            </a:r>
            <a:endParaRPr lang="en-US" altLang="zh-CN" sz="3200" b="1" dirty="0">
              <a:solidFill>
                <a:srgbClr val="C00000"/>
              </a:solidFill>
              <a:latin typeface="Times New Roman" pitchFamily="18" charset="0"/>
              <a:ea typeface="+mj-ea"/>
              <a:cs typeface="Times New Roman" pitchFamily="18" charset="0"/>
            </a:endParaRPr>
          </a:p>
          <a:p>
            <a:pPr algn="ctr">
              <a:lnSpc>
                <a:spcPct val="150000"/>
              </a:lnSpc>
              <a:spcAft>
                <a:spcPts val="0"/>
              </a:spcAft>
            </a:pPr>
            <a:r>
              <a:rPr lang="zh-CN" altLang="en-US" sz="3200" b="1" dirty="0">
                <a:solidFill>
                  <a:srgbClr val="C00000"/>
                </a:solidFill>
                <a:latin typeface="Times New Roman" pitchFamily="18" charset="0"/>
                <a:ea typeface="+mj-ea"/>
                <a:cs typeface="Times New Roman" pitchFamily="18" charset="0"/>
              </a:rPr>
              <a:t>交互</a:t>
            </a:r>
            <a:r>
              <a:rPr lang="zh-CN" altLang="en-US" sz="3200" b="1" dirty="0" smtClean="0">
                <a:solidFill>
                  <a:srgbClr val="C00000"/>
                </a:solidFill>
                <a:latin typeface="Times New Roman" pitchFamily="18" charset="0"/>
                <a:ea typeface="+mj-ea"/>
                <a:cs typeface="Times New Roman" pitchFamily="18" charset="0"/>
              </a:rPr>
              <a:t>性</a:t>
            </a:r>
            <a:r>
              <a:rPr lang="zh-CN" altLang="en-US" sz="3200" b="1" dirty="0">
                <a:solidFill>
                  <a:srgbClr val="C00000"/>
                </a:solidFill>
                <a:latin typeface="Times New Roman" pitchFamily="18" charset="0"/>
                <a:cs typeface="Times New Roman" pitchFamily="18" charset="0"/>
              </a:rPr>
              <a:t>（ </a:t>
            </a:r>
            <a:r>
              <a:rPr lang="en-US" altLang="zh-CN" sz="3200" b="1" dirty="0" smtClean="0">
                <a:solidFill>
                  <a:srgbClr val="C00000"/>
                </a:solidFill>
                <a:latin typeface="Times New Roman" pitchFamily="18" charset="0"/>
                <a:ea typeface="+mj-ea"/>
                <a:cs typeface="Times New Roman" pitchFamily="18" charset="0"/>
              </a:rPr>
              <a:t>Interactivity</a:t>
            </a:r>
            <a:r>
              <a:rPr lang="zh-CN" altLang="en-US" sz="3200" b="1" dirty="0">
                <a:solidFill>
                  <a:srgbClr val="C00000"/>
                </a:solidFill>
                <a:latin typeface="Times New Roman" pitchFamily="18" charset="0"/>
                <a:cs typeface="Times New Roman" pitchFamily="18" charset="0"/>
              </a:rPr>
              <a:t> ）</a:t>
            </a:r>
            <a:endParaRPr lang="en-US" altLang="zh-CN" sz="3200" b="1" dirty="0">
              <a:solidFill>
                <a:srgbClr val="C00000"/>
              </a:solidFill>
              <a:latin typeface="Times New Roman" pitchFamily="18" charset="0"/>
              <a:ea typeface="+mj-ea"/>
              <a:cs typeface="Times New Roman" pitchFamily="18" charset="0"/>
            </a:endParaRPr>
          </a:p>
          <a:p>
            <a:pPr algn="ctr">
              <a:lnSpc>
                <a:spcPct val="150000"/>
              </a:lnSpc>
              <a:spcAft>
                <a:spcPts val="0"/>
              </a:spcAft>
            </a:pPr>
            <a:r>
              <a:rPr lang="zh-CN" altLang="en-US" sz="3200" b="1" dirty="0" smtClean="0">
                <a:solidFill>
                  <a:srgbClr val="C00000"/>
                </a:solidFill>
                <a:latin typeface="Times New Roman" pitchFamily="18" charset="0"/>
                <a:ea typeface="+mj-ea"/>
                <a:cs typeface="Times New Roman" pitchFamily="18" charset="0"/>
              </a:rPr>
              <a:t>想象力（</a:t>
            </a:r>
            <a:r>
              <a:rPr lang="en-US" altLang="zh-CN" sz="3200" b="1" dirty="0" smtClean="0">
                <a:solidFill>
                  <a:srgbClr val="C00000"/>
                </a:solidFill>
                <a:latin typeface="Times New Roman" pitchFamily="18" charset="0"/>
                <a:ea typeface="+mj-ea"/>
                <a:cs typeface="Times New Roman" pitchFamily="18" charset="0"/>
              </a:rPr>
              <a:t>Imagination</a:t>
            </a:r>
            <a:r>
              <a:rPr lang="zh-CN" altLang="en-US" sz="3200" b="1" dirty="0" smtClean="0">
                <a:solidFill>
                  <a:srgbClr val="C00000"/>
                </a:solidFill>
                <a:latin typeface="Times New Roman" pitchFamily="18" charset="0"/>
                <a:ea typeface="+mj-ea"/>
                <a:cs typeface="Times New Roman" pitchFamily="18" charset="0"/>
              </a:rPr>
              <a:t>）</a:t>
            </a:r>
            <a:endParaRPr lang="en-US" altLang="zh-CN" sz="3200" b="1" dirty="0">
              <a:solidFill>
                <a:srgbClr val="C00000"/>
              </a:solidFill>
              <a:latin typeface="Times New Roman" pitchFamily="18" charset="0"/>
              <a:ea typeface="+mj-ea"/>
              <a:cs typeface="Times New Roman"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840" y="1706880"/>
            <a:ext cx="3810000" cy="33528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2880" y="0"/>
            <a:ext cx="4693919"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的特征</a:t>
            </a:r>
            <a:r>
              <a:rPr lang="en-US" altLang="zh-CN" sz="3200" b="1" dirty="0" smtClean="0">
                <a:solidFill>
                  <a:srgbClr val="0070C0"/>
                </a:solidFill>
                <a:latin typeface="+mj-ea"/>
                <a:ea typeface="+mj-ea"/>
              </a:rPr>
              <a:t>-</a:t>
            </a:r>
            <a:r>
              <a:rPr lang="zh-CN" altLang="en-US" sz="3200" b="1" dirty="0">
                <a:solidFill>
                  <a:srgbClr val="0070C0"/>
                </a:solidFill>
                <a:latin typeface="+mj-ea"/>
                <a:ea typeface="+mj-ea"/>
              </a:rPr>
              <a:t>沉浸性</a:t>
            </a:r>
            <a:endParaRPr lang="zh-CN" altLang="en-US" sz="3200" b="1" dirty="0" smtClean="0">
              <a:solidFill>
                <a:srgbClr val="0070C0"/>
              </a:solidFill>
              <a:latin typeface="+mj-ea"/>
              <a:ea typeface="+mj-ea"/>
            </a:endParaRPr>
          </a:p>
        </p:txBody>
      </p:sp>
      <p:sp>
        <p:nvSpPr>
          <p:cNvPr id="17" name="矩形 16"/>
          <p:cNvSpPr/>
          <p:nvPr/>
        </p:nvSpPr>
        <p:spPr>
          <a:xfrm>
            <a:off x="350520" y="1290963"/>
            <a:ext cx="6918959" cy="5078313"/>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沉浸性又</a:t>
            </a:r>
            <a:r>
              <a:rPr lang="zh-CN" altLang="en-US" sz="2400" kern="100" dirty="0" smtClean="0">
                <a:solidFill>
                  <a:schemeClr val="tx1">
                    <a:lumMod val="50000"/>
                  </a:schemeClr>
                </a:solidFill>
                <a:latin typeface="+mj-ea"/>
                <a:ea typeface="+mj-ea"/>
                <a:cs typeface="Times New Roman" pitchFamily="18" charset="0"/>
              </a:rPr>
              <a:t>称</a:t>
            </a:r>
            <a:r>
              <a:rPr lang="zh-CN" altLang="en-US" sz="2400" kern="100" dirty="0">
                <a:solidFill>
                  <a:schemeClr val="tx1">
                    <a:lumMod val="50000"/>
                  </a:schemeClr>
                </a:solidFill>
                <a:latin typeface="+mj-ea"/>
                <a:ea typeface="+mj-ea"/>
                <a:cs typeface="Times New Roman" pitchFamily="18" charset="0"/>
              </a:rPr>
              <a:t>进</a:t>
            </a:r>
            <a:r>
              <a:rPr lang="zh-CN" altLang="en-US" sz="2400" kern="100" dirty="0" smtClean="0">
                <a:solidFill>
                  <a:schemeClr val="tx1">
                    <a:lumMod val="50000"/>
                  </a:schemeClr>
                </a:solidFill>
                <a:latin typeface="+mj-ea"/>
                <a:ea typeface="+mj-ea"/>
                <a:cs typeface="Times New Roman" pitchFamily="18" charset="0"/>
              </a:rPr>
              <a:t>入</a:t>
            </a:r>
            <a:r>
              <a:rPr lang="zh-CN" altLang="en-US" sz="2400" kern="100" dirty="0">
                <a:solidFill>
                  <a:schemeClr val="tx1">
                    <a:lumMod val="50000"/>
                  </a:schemeClr>
                </a:solidFill>
                <a:latin typeface="+mj-ea"/>
                <a:ea typeface="+mj-ea"/>
                <a:cs typeface="Times New Roman" pitchFamily="18" charset="0"/>
              </a:rPr>
              <a:t>性，</a:t>
            </a:r>
            <a:r>
              <a:rPr lang="zh-CN" altLang="en-US" sz="2400" kern="100" dirty="0" smtClean="0">
                <a:solidFill>
                  <a:schemeClr val="tx1">
                    <a:lumMod val="50000"/>
                  </a:schemeClr>
                </a:solidFill>
                <a:latin typeface="+mj-ea"/>
                <a:ea typeface="+mj-ea"/>
                <a:cs typeface="Times New Roman" pitchFamily="18" charset="0"/>
              </a:rPr>
              <a:t>指用户感到</a:t>
            </a:r>
            <a:r>
              <a:rPr lang="zh-CN" altLang="en-US" sz="2400" kern="100" dirty="0">
                <a:solidFill>
                  <a:schemeClr val="tx1">
                    <a:lumMod val="50000"/>
                  </a:schemeClr>
                </a:solidFill>
                <a:latin typeface="+mj-ea"/>
                <a:ea typeface="+mj-ea"/>
                <a:cs typeface="Times New Roman" pitchFamily="18" charset="0"/>
              </a:rPr>
              <a:t>作为主角存在</a:t>
            </a:r>
            <a:r>
              <a:rPr lang="zh-CN" altLang="en-US" sz="2400" kern="100" dirty="0" smtClean="0">
                <a:solidFill>
                  <a:schemeClr val="tx1">
                    <a:lumMod val="50000"/>
                  </a:schemeClr>
                </a:solidFill>
                <a:latin typeface="+mj-ea"/>
                <a:ea typeface="+mj-ea"/>
                <a:cs typeface="Times New Roman" pitchFamily="18" charset="0"/>
              </a:rPr>
              <a:t>于模拟环境</a:t>
            </a:r>
            <a:r>
              <a:rPr lang="zh-CN" altLang="en-US" sz="2400" kern="100" dirty="0">
                <a:solidFill>
                  <a:schemeClr val="tx1">
                    <a:lumMod val="50000"/>
                  </a:schemeClr>
                </a:solidFill>
                <a:latin typeface="+mj-ea"/>
                <a:ea typeface="+mj-ea"/>
                <a:cs typeface="Times New Roman" pitchFamily="18" charset="0"/>
              </a:rPr>
              <a:t>中的</a:t>
            </a:r>
            <a:r>
              <a:rPr lang="zh-CN" altLang="en-US" sz="2400" kern="100" dirty="0">
                <a:solidFill>
                  <a:srgbClr val="C00000"/>
                </a:solidFill>
                <a:latin typeface="+mj-ea"/>
                <a:ea typeface="+mj-ea"/>
                <a:cs typeface="Times New Roman" pitchFamily="18" charset="0"/>
              </a:rPr>
              <a:t>真实程度</a:t>
            </a:r>
            <a:r>
              <a:rPr lang="zh-CN" altLang="en-US" sz="2400" kern="100" dirty="0">
                <a:solidFill>
                  <a:schemeClr val="tx1">
                    <a:lumMod val="50000"/>
                  </a:schemeClr>
                </a:solidFill>
                <a:latin typeface="+mj-ea"/>
                <a:ea typeface="+mj-ea"/>
                <a:cs typeface="Times New Roman" pitchFamily="18" charset="0"/>
              </a:rPr>
              <a:t>。理想的模似环境应该使用户</a:t>
            </a:r>
            <a:r>
              <a:rPr lang="zh-CN" altLang="en-US" sz="2400" kern="100" dirty="0" smtClean="0">
                <a:solidFill>
                  <a:schemeClr val="tx1">
                    <a:lumMod val="50000"/>
                  </a:schemeClr>
                </a:solidFill>
                <a:latin typeface="+mj-ea"/>
                <a:ea typeface="+mj-ea"/>
                <a:cs typeface="Times New Roman" pitchFamily="18" charset="0"/>
              </a:rPr>
              <a:t>难以</a:t>
            </a:r>
            <a:r>
              <a:rPr lang="zh-CN" altLang="en-US" sz="2400" kern="100" dirty="0">
                <a:solidFill>
                  <a:schemeClr val="tx1">
                    <a:lumMod val="50000"/>
                  </a:schemeClr>
                </a:solidFill>
                <a:latin typeface="+mj-ea"/>
                <a:ea typeface="+mj-ea"/>
                <a:cs typeface="Times New Roman" pitchFamily="18" charset="0"/>
              </a:rPr>
              <a:t>分辨真假，一切看上去是真的，听上去是真的，动起来是真的，甚至闻起来、尝起来等一切感觉都是</a:t>
            </a:r>
            <a:r>
              <a:rPr lang="zh-CN" altLang="en-US" sz="2400" kern="100" dirty="0" smtClean="0">
                <a:solidFill>
                  <a:schemeClr val="tx1">
                    <a:lumMod val="50000"/>
                  </a:schemeClr>
                </a:solidFill>
                <a:latin typeface="+mj-ea"/>
                <a:ea typeface="+mj-ea"/>
                <a:cs typeface="Times New Roman" pitchFamily="18" charset="0"/>
              </a:rPr>
              <a:t>真的</a:t>
            </a:r>
            <a:r>
              <a:rPr lang="zh-CN" altLang="en-US" sz="2400" kern="100" dirty="0">
                <a:solidFill>
                  <a:schemeClr val="tx1">
                    <a:lumMod val="50000"/>
                  </a:schemeClr>
                </a:solidFill>
                <a:latin typeface="+mj-ea"/>
                <a:ea typeface="+mj-ea"/>
                <a:cs typeface="Times New Roman" pitchFamily="18" charset="0"/>
              </a:rPr>
              <a:t>，</a:t>
            </a:r>
            <a:r>
              <a:rPr lang="zh-CN" altLang="en-US" sz="2400" kern="100" dirty="0" smtClean="0">
                <a:solidFill>
                  <a:schemeClr val="tx1">
                    <a:lumMod val="50000"/>
                  </a:schemeClr>
                </a:solidFill>
                <a:latin typeface="+mj-ea"/>
                <a:ea typeface="+mj-ea"/>
                <a:cs typeface="Times New Roman" pitchFamily="18" charset="0"/>
              </a:rPr>
              <a:t>如同</a:t>
            </a:r>
            <a:r>
              <a:rPr lang="zh-CN" altLang="en-US" sz="2400" kern="100" dirty="0">
                <a:solidFill>
                  <a:schemeClr val="tx1">
                    <a:lumMod val="50000"/>
                  </a:schemeClr>
                </a:solidFill>
                <a:latin typeface="+mj-ea"/>
                <a:ea typeface="+mj-ea"/>
                <a:cs typeface="Times New Roman" pitchFamily="18" charset="0"/>
              </a:rPr>
              <a:t>在现实世界中的感觉一样。</a:t>
            </a: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其中，沉浸包括多种。除了</a:t>
            </a:r>
            <a:r>
              <a:rPr lang="zh-CN" altLang="en-US" sz="2400" kern="100" dirty="0" smtClean="0">
                <a:solidFill>
                  <a:srgbClr val="C00000"/>
                </a:solidFill>
                <a:latin typeface="+mj-ea"/>
                <a:ea typeface="+mj-ea"/>
                <a:cs typeface="Times New Roman" pitchFamily="18" charset="0"/>
              </a:rPr>
              <a:t>视觉沉浸</a:t>
            </a:r>
            <a:r>
              <a:rPr lang="zh-CN" altLang="en-US" sz="2400" kern="100" dirty="0" smtClean="0">
                <a:solidFill>
                  <a:schemeClr val="tx1">
                    <a:lumMod val="50000"/>
                  </a:schemeClr>
                </a:solidFill>
                <a:latin typeface="+mj-ea"/>
                <a:ea typeface="+mj-ea"/>
                <a:cs typeface="Times New Roman" pitchFamily="18" charset="0"/>
              </a:rPr>
              <a:t>之外</a:t>
            </a:r>
            <a:r>
              <a:rPr lang="zh-CN" altLang="en-US" sz="2400" kern="100" dirty="0">
                <a:solidFill>
                  <a:schemeClr val="tx1">
                    <a:lumMod val="50000"/>
                  </a:schemeClr>
                </a:solidFill>
                <a:latin typeface="+mj-ea"/>
                <a:ea typeface="+mj-ea"/>
                <a:cs typeface="Times New Roman" pitchFamily="18" charset="0"/>
              </a:rPr>
              <a:t>，还有</a:t>
            </a:r>
            <a:r>
              <a:rPr lang="zh-CN" altLang="en-US" sz="2400" kern="100" dirty="0" smtClean="0">
                <a:solidFill>
                  <a:srgbClr val="C00000"/>
                </a:solidFill>
                <a:latin typeface="+mj-ea"/>
                <a:ea typeface="+mj-ea"/>
                <a:cs typeface="Times New Roman" pitchFamily="18" charset="0"/>
              </a:rPr>
              <a:t>听觉沉浸、</a:t>
            </a:r>
            <a:r>
              <a:rPr lang="zh-CN" altLang="en-US" sz="2400" kern="100" dirty="0">
                <a:solidFill>
                  <a:srgbClr val="C00000"/>
                </a:solidFill>
                <a:latin typeface="+mj-ea"/>
                <a:ea typeface="+mj-ea"/>
                <a:cs typeface="Times New Roman" pitchFamily="18" charset="0"/>
              </a:rPr>
              <a:t>力</a:t>
            </a:r>
            <a:r>
              <a:rPr lang="zh-CN" altLang="en-US" sz="2400" kern="100" dirty="0" smtClean="0">
                <a:solidFill>
                  <a:srgbClr val="C00000"/>
                </a:solidFill>
                <a:latin typeface="+mj-ea"/>
                <a:ea typeface="+mj-ea"/>
                <a:cs typeface="Times New Roman" pitchFamily="18" charset="0"/>
              </a:rPr>
              <a:t>觉沉浸、触觉沉浸、运动沉浸</a:t>
            </a:r>
            <a:r>
              <a:rPr lang="zh-CN" altLang="en-US" sz="2400" kern="100" dirty="0" smtClean="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甚至</a:t>
            </a:r>
            <a:r>
              <a:rPr lang="zh-CN" altLang="en-US" sz="2400" kern="100" dirty="0" smtClean="0">
                <a:solidFill>
                  <a:schemeClr val="tx1">
                    <a:lumMod val="50000"/>
                  </a:schemeClr>
                </a:solidFill>
                <a:latin typeface="+mj-ea"/>
                <a:ea typeface="+mj-ea"/>
                <a:cs typeface="Times New Roman" pitchFamily="18" charset="0"/>
              </a:rPr>
              <a:t>包括</a:t>
            </a:r>
            <a:r>
              <a:rPr lang="zh-CN" altLang="en-US" sz="2400" kern="100" dirty="0" smtClean="0">
                <a:solidFill>
                  <a:srgbClr val="C00000"/>
                </a:solidFill>
                <a:latin typeface="+mj-ea"/>
                <a:ea typeface="+mj-ea"/>
                <a:cs typeface="Times New Roman" pitchFamily="18" charset="0"/>
              </a:rPr>
              <a:t>味觉</a:t>
            </a:r>
            <a:r>
              <a:rPr lang="zh-CN" altLang="en-US" sz="2400" kern="100" dirty="0">
                <a:solidFill>
                  <a:srgbClr val="C00000"/>
                </a:solidFill>
                <a:latin typeface="+mj-ea"/>
                <a:ea typeface="+mj-ea"/>
                <a:cs typeface="Times New Roman" pitchFamily="18" charset="0"/>
              </a:rPr>
              <a:t>沉浸、</a:t>
            </a:r>
            <a:r>
              <a:rPr lang="zh-CN" altLang="en-US" sz="2400" kern="100" dirty="0" smtClean="0">
                <a:solidFill>
                  <a:srgbClr val="C00000"/>
                </a:solidFill>
                <a:latin typeface="+mj-ea"/>
                <a:ea typeface="+mj-ea"/>
                <a:cs typeface="Times New Roman" pitchFamily="18" charset="0"/>
              </a:rPr>
              <a:t>嗅觉沉浸</a:t>
            </a:r>
            <a:r>
              <a:rPr lang="zh-CN" altLang="en-US" sz="2400" kern="100" dirty="0" smtClean="0">
                <a:solidFill>
                  <a:schemeClr val="tx1">
                    <a:lumMod val="50000"/>
                  </a:schemeClr>
                </a:solidFill>
                <a:latin typeface="+mj-ea"/>
                <a:ea typeface="+mj-ea"/>
                <a:cs typeface="Times New Roman" pitchFamily="18" charset="0"/>
              </a:rPr>
              <a:t>等</a:t>
            </a:r>
            <a:r>
              <a:rPr lang="zh-CN" altLang="en-US" sz="2400" kern="100" dirty="0">
                <a:solidFill>
                  <a:schemeClr val="tx1">
                    <a:lumMod val="50000"/>
                  </a:schemeClr>
                </a:solidFill>
                <a:latin typeface="+mj-ea"/>
                <a:ea typeface="+mj-ea"/>
                <a:cs typeface="Times New Roman" pitchFamily="18" charset="0"/>
              </a:rPr>
              <a:t>：理想的虚拟现实技术应该具有一切人所具有的感知功能。</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154" y="2011680"/>
            <a:ext cx="4560725" cy="3420544"/>
          </a:xfrm>
          <a:prstGeom prst="rect">
            <a:avLst/>
          </a:prstGeom>
        </p:spPr>
      </p:pic>
      <p:sp>
        <p:nvSpPr>
          <p:cNvPr id="5" name="矩形 4"/>
          <p:cNvSpPr/>
          <p:nvPr/>
        </p:nvSpPr>
        <p:spPr>
          <a:xfrm>
            <a:off x="350520" y="1290963"/>
            <a:ext cx="6918959" cy="5078314"/>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 y="709685"/>
            <a:ext cx="5832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2880" y="0"/>
            <a:ext cx="4693919" cy="732508"/>
          </a:xfrm>
          <a:prstGeom prst="rect">
            <a:avLst/>
          </a:prstGeom>
          <a:noFill/>
        </p:spPr>
        <p:txBody>
          <a:bodyPr wrap="square" rtlCol="0">
            <a:spAutoFit/>
          </a:bodyPr>
          <a:lstStyle/>
          <a:p>
            <a:pPr>
              <a:lnSpc>
                <a:spcPct val="130000"/>
              </a:lnSpc>
            </a:pPr>
            <a:r>
              <a:rPr lang="en-US" altLang="zh-CN" sz="3200" b="1" dirty="0" smtClean="0">
                <a:solidFill>
                  <a:srgbClr val="0070C0"/>
                </a:solidFill>
                <a:latin typeface="+mj-ea"/>
                <a:ea typeface="+mj-ea"/>
              </a:rPr>
              <a:t>VR</a:t>
            </a:r>
            <a:r>
              <a:rPr lang="zh-CN" altLang="en-US" sz="3200" b="1" dirty="0" smtClean="0">
                <a:solidFill>
                  <a:srgbClr val="0070C0"/>
                </a:solidFill>
                <a:latin typeface="+mj-ea"/>
                <a:ea typeface="+mj-ea"/>
              </a:rPr>
              <a:t>的特征</a:t>
            </a:r>
            <a:r>
              <a:rPr lang="en-US" altLang="zh-CN" sz="3200" b="1" dirty="0" smtClean="0">
                <a:solidFill>
                  <a:srgbClr val="0070C0"/>
                </a:solidFill>
                <a:latin typeface="+mj-ea"/>
                <a:ea typeface="+mj-ea"/>
              </a:rPr>
              <a:t>-</a:t>
            </a:r>
            <a:r>
              <a:rPr lang="zh-CN" altLang="en-US" sz="3200" b="1" dirty="0" smtClean="0">
                <a:solidFill>
                  <a:srgbClr val="0070C0"/>
                </a:solidFill>
                <a:latin typeface="+mj-ea"/>
                <a:ea typeface="+mj-ea"/>
              </a:rPr>
              <a:t>交互性</a:t>
            </a:r>
          </a:p>
        </p:txBody>
      </p:sp>
      <p:sp>
        <p:nvSpPr>
          <p:cNvPr id="17" name="矩形 16"/>
          <p:cNvSpPr/>
          <p:nvPr/>
        </p:nvSpPr>
        <p:spPr>
          <a:xfrm>
            <a:off x="411935" y="1381534"/>
            <a:ext cx="11209134" cy="2308324"/>
          </a:xfrm>
          <a:prstGeom prst="rect">
            <a:avLst/>
          </a:prstGeom>
        </p:spPr>
        <p:txBody>
          <a:bodyPr wrap="square">
            <a:spAutoFit/>
          </a:bodyPr>
          <a:lstStyle/>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在虚拟现实系统中，交互性的现实与传统的多媒体技术</a:t>
            </a:r>
            <a:r>
              <a:rPr lang="zh-CN" altLang="en-US" sz="2400" kern="100" dirty="0" smtClean="0">
                <a:solidFill>
                  <a:schemeClr val="tx1">
                    <a:lumMod val="50000"/>
                  </a:schemeClr>
                </a:solidFill>
                <a:latin typeface="+mj-ea"/>
                <a:ea typeface="+mj-ea"/>
                <a:cs typeface="Times New Roman" pitchFamily="18" charset="0"/>
              </a:rPr>
              <a:t>有所不同</a:t>
            </a:r>
            <a:r>
              <a:rPr lang="zh-CN" altLang="en-US" sz="2400" kern="100" dirty="0">
                <a:solidFill>
                  <a:schemeClr val="tx1">
                    <a:lumMod val="50000"/>
                  </a:schemeClr>
                </a:solidFill>
                <a:latin typeface="+mj-ea"/>
                <a:ea typeface="+mj-ea"/>
                <a:cs typeface="Times New Roman" pitchFamily="18" charset="0"/>
              </a:rPr>
              <a:t>。指用户对模拟环境内物体的可操作程度和从环境</a:t>
            </a:r>
            <a:r>
              <a:rPr lang="zh-CN" altLang="en-US" sz="2400" kern="100" dirty="0" smtClean="0">
                <a:solidFill>
                  <a:schemeClr val="tx1">
                    <a:lumMod val="50000"/>
                  </a:schemeClr>
                </a:solidFill>
                <a:latin typeface="+mj-ea"/>
                <a:ea typeface="+mj-ea"/>
                <a:cs typeface="Times New Roman" pitchFamily="18" charset="0"/>
              </a:rPr>
              <a:t>得到反馈</a:t>
            </a:r>
            <a:r>
              <a:rPr lang="zh-CN" altLang="en-US" sz="2400" kern="100" dirty="0">
                <a:solidFill>
                  <a:schemeClr val="tx1">
                    <a:lumMod val="50000"/>
                  </a:schemeClr>
                </a:solidFill>
                <a:latin typeface="+mj-ea"/>
                <a:ea typeface="+mj-ea"/>
                <a:cs typeface="Times New Roman" pitchFamily="18" charset="0"/>
              </a:rPr>
              <a:t>的自然程度</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包括实时性</a:t>
            </a:r>
            <a:r>
              <a:rPr lang="en-US" altLang="zh-CN" sz="2400" kern="100" dirty="0">
                <a:solidFill>
                  <a:schemeClr val="tx1">
                    <a:lumMod val="50000"/>
                  </a:schemeClr>
                </a:solidFill>
                <a:latin typeface="+mj-ea"/>
                <a:ea typeface="+mj-ea"/>
                <a:cs typeface="Times New Roman" pitchFamily="18" charset="0"/>
              </a:rPr>
              <a:t>)</a:t>
            </a:r>
            <a:r>
              <a:rPr lang="zh-CN" altLang="en-US" sz="2400" kern="100" dirty="0">
                <a:solidFill>
                  <a:schemeClr val="tx1">
                    <a:lumMod val="50000"/>
                  </a:schemeClr>
                </a:solidFill>
                <a:latin typeface="+mj-ea"/>
                <a:ea typeface="+mj-ea"/>
                <a:cs typeface="Times New Roman" pitchFamily="18" charset="0"/>
              </a:rPr>
              <a:t>。</a:t>
            </a:r>
          </a:p>
          <a:p>
            <a:pPr algn="just">
              <a:lnSpc>
                <a:spcPct val="150000"/>
              </a:lnSpc>
              <a:spcAft>
                <a:spcPts val="0"/>
              </a:spcAft>
            </a:pPr>
            <a:r>
              <a:rPr lang="zh-CN" altLang="en-US" sz="2400" kern="100" dirty="0">
                <a:solidFill>
                  <a:schemeClr val="tx1">
                    <a:lumMod val="50000"/>
                  </a:schemeClr>
                </a:solidFill>
                <a:latin typeface="+mj-ea"/>
                <a:ea typeface="+mj-ea"/>
                <a:cs typeface="Times New Roman" pitchFamily="18" charset="0"/>
              </a:rPr>
              <a:t>例如，用户可以用手去直接抓取模似环境中虚拟的</a:t>
            </a:r>
            <a:r>
              <a:rPr lang="zh-CN" altLang="en-US" sz="2400" kern="100" dirty="0" smtClean="0">
                <a:solidFill>
                  <a:schemeClr val="tx1">
                    <a:lumMod val="50000"/>
                  </a:schemeClr>
                </a:solidFill>
                <a:latin typeface="+mj-ea"/>
                <a:ea typeface="+mj-ea"/>
                <a:cs typeface="Times New Roman" pitchFamily="18" charset="0"/>
              </a:rPr>
              <a:t>物体</a:t>
            </a:r>
            <a:r>
              <a:rPr lang="zh-CN" altLang="en-US" sz="2400" kern="100" dirty="0">
                <a:solidFill>
                  <a:schemeClr val="tx1">
                    <a:lumMod val="50000"/>
                  </a:schemeClr>
                </a:solidFill>
                <a:latin typeface="+mj-ea"/>
                <a:ea typeface="+mj-ea"/>
                <a:cs typeface="Times New Roman" pitchFamily="18" charset="0"/>
              </a:rPr>
              <a:t>。</a:t>
            </a:r>
            <a:r>
              <a:rPr lang="zh-CN" altLang="en-US" sz="2400" kern="100" dirty="0" smtClean="0">
                <a:solidFill>
                  <a:schemeClr val="tx1">
                    <a:lumMod val="50000"/>
                  </a:schemeClr>
                </a:solidFill>
                <a:latin typeface="+mj-ea"/>
                <a:ea typeface="+mj-ea"/>
                <a:cs typeface="Times New Roman" pitchFamily="18" charset="0"/>
              </a:rPr>
              <a:t>这时手有握着东西</a:t>
            </a:r>
            <a:r>
              <a:rPr lang="zh-CN" altLang="en-US" sz="2400" kern="100" dirty="0">
                <a:solidFill>
                  <a:schemeClr val="tx1">
                    <a:lumMod val="50000"/>
                  </a:schemeClr>
                </a:solidFill>
                <a:latin typeface="+mj-ea"/>
                <a:ea typeface="+mj-ea"/>
                <a:cs typeface="Times New Roman" pitchFamily="18" charset="0"/>
              </a:rPr>
              <a:t>的感觉，并可以感觉物体</a:t>
            </a:r>
            <a:r>
              <a:rPr lang="zh-CN" altLang="en-US" sz="2400" kern="100" dirty="0" smtClean="0">
                <a:solidFill>
                  <a:schemeClr val="tx1">
                    <a:lumMod val="50000"/>
                  </a:schemeClr>
                </a:solidFill>
                <a:latin typeface="+mj-ea"/>
                <a:ea typeface="+mj-ea"/>
                <a:cs typeface="Times New Roman" pitchFamily="18" charset="0"/>
              </a:rPr>
              <a:t>的重量，</a:t>
            </a:r>
            <a:r>
              <a:rPr lang="zh-CN" altLang="en-US" sz="2400" kern="100" dirty="0">
                <a:solidFill>
                  <a:schemeClr val="tx1">
                    <a:lumMod val="50000"/>
                  </a:schemeClr>
                </a:solidFill>
                <a:latin typeface="+mj-ea"/>
                <a:ea typeface="+mj-ea"/>
                <a:cs typeface="Times New Roman" pitchFamily="18" charset="0"/>
              </a:rPr>
              <a:t>视野中</a:t>
            </a:r>
            <a:r>
              <a:rPr lang="zh-CN" altLang="en-US" sz="2400" kern="100" dirty="0" smtClean="0">
                <a:solidFill>
                  <a:schemeClr val="tx1">
                    <a:lumMod val="50000"/>
                  </a:schemeClr>
                </a:solidFill>
                <a:latin typeface="+mj-ea"/>
                <a:ea typeface="+mj-ea"/>
                <a:cs typeface="Times New Roman" pitchFamily="18" charset="0"/>
              </a:rPr>
              <a:t>被抓</a:t>
            </a:r>
            <a:r>
              <a:rPr lang="zh-CN" altLang="en-US" sz="2400" kern="100" dirty="0">
                <a:solidFill>
                  <a:schemeClr val="tx1">
                    <a:lumMod val="50000"/>
                  </a:schemeClr>
                </a:solidFill>
                <a:latin typeface="+mj-ea"/>
                <a:ea typeface="+mj-ea"/>
                <a:cs typeface="Times New Roman" pitchFamily="18" charset="0"/>
              </a:rPr>
              <a:t>的物体也能立刻</a:t>
            </a:r>
            <a:r>
              <a:rPr lang="zh-CN" altLang="en-US" sz="2400" kern="100" dirty="0" smtClean="0">
                <a:solidFill>
                  <a:schemeClr val="tx1">
                    <a:lumMod val="50000"/>
                  </a:schemeClr>
                </a:solidFill>
                <a:latin typeface="+mj-ea"/>
                <a:ea typeface="+mj-ea"/>
                <a:cs typeface="Times New Roman" pitchFamily="18" charset="0"/>
              </a:rPr>
              <a:t>随着手</a:t>
            </a:r>
            <a:r>
              <a:rPr lang="zh-CN" altLang="en-US" sz="2400" kern="100" dirty="0">
                <a:solidFill>
                  <a:schemeClr val="tx1">
                    <a:lumMod val="50000"/>
                  </a:schemeClr>
                </a:solidFill>
                <a:latin typeface="+mj-ea"/>
                <a:ea typeface="+mj-ea"/>
                <a:cs typeface="Times New Roman" pitchFamily="18" charset="0"/>
              </a:rPr>
              <a:t>的移动而移动</a:t>
            </a:r>
            <a:r>
              <a:rPr lang="zh-CN" altLang="en-US" sz="2400" kern="100" dirty="0" smtClean="0">
                <a:solidFill>
                  <a:schemeClr val="tx1">
                    <a:lumMod val="50000"/>
                  </a:schemeClr>
                </a:solidFill>
                <a:latin typeface="+mj-ea"/>
                <a:ea typeface="+mj-ea"/>
                <a:cs typeface="Times New Roman" pitchFamily="18" charset="0"/>
              </a:rPr>
              <a:t>。</a:t>
            </a:r>
            <a:endParaRPr lang="zh-CN" altLang="en-US" sz="2400" kern="100" dirty="0">
              <a:solidFill>
                <a:schemeClr val="tx1">
                  <a:lumMod val="50000"/>
                </a:schemeClr>
              </a:solidFill>
              <a:latin typeface="+mj-ea"/>
              <a:ea typeface="+mj-ea"/>
              <a:cs typeface="Times New Roman" pitchFamily="18" charset="0"/>
            </a:endParaRPr>
          </a:p>
        </p:txBody>
      </p:sp>
      <p:sp>
        <p:nvSpPr>
          <p:cNvPr id="5" name="矩形 4"/>
          <p:cNvSpPr/>
          <p:nvPr/>
        </p:nvSpPr>
        <p:spPr>
          <a:xfrm>
            <a:off x="350520" y="1290963"/>
            <a:ext cx="11331964" cy="2489467"/>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87248" y="4143117"/>
            <a:ext cx="4685505" cy="2308324"/>
          </a:xfrm>
          <a:prstGeom prst="rect">
            <a:avLst/>
          </a:prstGeom>
        </p:spPr>
        <p:txBody>
          <a:bodyPr wrap="square">
            <a:spAutoFit/>
          </a:bodyPr>
          <a:lstStyle/>
          <a:p>
            <a:pPr algn="just">
              <a:lnSpc>
                <a:spcPct val="150000"/>
              </a:lnSpc>
              <a:spcAft>
                <a:spcPts val="0"/>
              </a:spcAft>
            </a:pPr>
            <a:r>
              <a:rPr lang="zh-CN" altLang="en-US" sz="2400" b="1" kern="100" dirty="0">
                <a:solidFill>
                  <a:srgbClr val="C00000"/>
                </a:solidFill>
                <a:latin typeface="+mj-ea"/>
                <a:ea typeface="+mj-ea"/>
                <a:cs typeface="Times New Roman" pitchFamily="18" charset="0"/>
              </a:rPr>
              <a:t>交互性具有以下特点：</a:t>
            </a:r>
          </a:p>
          <a:p>
            <a:pPr algn="just">
              <a:lnSpc>
                <a:spcPct val="150000"/>
              </a:lnSpc>
              <a:spcAft>
                <a:spcPts val="0"/>
              </a:spcAft>
            </a:pPr>
            <a:r>
              <a:rPr lang="en-US" altLang="zh-CN" sz="2400" b="1" kern="100" dirty="0">
                <a:solidFill>
                  <a:srgbClr val="C00000"/>
                </a:solidFill>
                <a:latin typeface="+mj-ea"/>
                <a:ea typeface="+mj-ea"/>
                <a:cs typeface="Times New Roman" pitchFamily="18" charset="0"/>
              </a:rPr>
              <a:t>(1)</a:t>
            </a:r>
            <a:r>
              <a:rPr lang="zh-CN" altLang="en-US" sz="2400" b="1" kern="100" dirty="0">
                <a:solidFill>
                  <a:srgbClr val="C00000"/>
                </a:solidFill>
                <a:latin typeface="+mj-ea"/>
                <a:ea typeface="+mj-ea"/>
                <a:cs typeface="Times New Roman" pitchFamily="18" charset="0"/>
              </a:rPr>
              <a:t>虚拟环境中人的参与与反馈；</a:t>
            </a:r>
          </a:p>
          <a:p>
            <a:pPr algn="just">
              <a:lnSpc>
                <a:spcPct val="150000"/>
              </a:lnSpc>
              <a:spcAft>
                <a:spcPts val="0"/>
              </a:spcAft>
            </a:pPr>
            <a:r>
              <a:rPr lang="en-US" altLang="zh-CN" sz="2400" b="1" kern="100" dirty="0">
                <a:solidFill>
                  <a:srgbClr val="C00000"/>
                </a:solidFill>
                <a:latin typeface="+mj-ea"/>
                <a:ea typeface="+mj-ea"/>
                <a:cs typeface="Times New Roman" pitchFamily="18" charset="0"/>
              </a:rPr>
              <a:t>(2 )</a:t>
            </a:r>
            <a:r>
              <a:rPr lang="zh-CN" altLang="en-US" sz="2400" b="1" kern="100" dirty="0">
                <a:solidFill>
                  <a:srgbClr val="C00000"/>
                </a:solidFill>
                <a:latin typeface="+mj-ea"/>
                <a:ea typeface="+mj-ea"/>
                <a:cs typeface="Times New Roman" pitchFamily="18" charset="0"/>
              </a:rPr>
              <a:t>人机交互的有效性；</a:t>
            </a:r>
          </a:p>
          <a:p>
            <a:pPr algn="just">
              <a:lnSpc>
                <a:spcPct val="150000"/>
              </a:lnSpc>
              <a:spcAft>
                <a:spcPts val="0"/>
              </a:spcAft>
            </a:pPr>
            <a:r>
              <a:rPr lang="en-US" altLang="zh-CN" sz="2400" b="1" kern="100" dirty="0">
                <a:solidFill>
                  <a:srgbClr val="C00000"/>
                </a:solidFill>
                <a:latin typeface="+mj-ea"/>
                <a:ea typeface="+mj-ea"/>
                <a:cs typeface="Times New Roman" pitchFamily="18" charset="0"/>
              </a:rPr>
              <a:t>(3 )</a:t>
            </a:r>
            <a:r>
              <a:rPr lang="zh-CN" altLang="en-US" sz="2400" b="1" kern="100" dirty="0">
                <a:solidFill>
                  <a:srgbClr val="C00000"/>
                </a:solidFill>
                <a:latin typeface="+mj-ea"/>
                <a:ea typeface="+mj-ea"/>
                <a:cs typeface="Times New Roman" pitchFamily="18" charset="0"/>
              </a:rPr>
              <a:t>人机交互的实时性。</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999" y="3871001"/>
            <a:ext cx="5021594" cy="2852557"/>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Isosceles Triangle 5"/>
</p:tagLst>
</file>

<file path=ppt/tags/tag10.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17"/>
</p:tagLst>
</file>

<file path=ppt/tags/tag11.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19"/>
</p:tagLst>
</file>

<file path=ppt/tags/tag12.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20"/>
</p:tagLst>
</file>

<file path=ppt/tags/tag13.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21"/>
</p:tagLst>
</file>

<file path=ppt/tags/tag14.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23"/>
</p:tagLst>
</file>

<file path=ppt/tags/tag15.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24"/>
</p:tagLst>
</file>

<file path=ppt/tags/tag16.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25"/>
</p:tagLst>
</file>

<file path=ppt/tags/tag17.xml><?xml version="1.0" encoding="utf-8"?>
<p:tagLst xmlns:a="http://schemas.openxmlformats.org/drawingml/2006/main" xmlns:r="http://schemas.openxmlformats.org/officeDocument/2006/relationships" xmlns:p="http://schemas.openxmlformats.org/presentationml/2006/main">
  <p:tag name="MH" val="20160217213332"/>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文本占位符 4"/>
</p:tagLst>
</file>

<file path=ppt/tags/tag19.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标题 5"/>
</p:tagLst>
</file>

<file path=ppt/tags/tag2.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Isosceles Triangle 6"/>
</p:tagLst>
</file>

<file path=ppt/tags/tag20.xml><?xml version="1.0" encoding="utf-8"?>
<p:tagLst xmlns:a="http://schemas.openxmlformats.org/drawingml/2006/main" xmlns:r="http://schemas.openxmlformats.org/officeDocument/2006/relationships" xmlns:p="http://schemas.openxmlformats.org/presentationml/2006/main">
  <p:tag name="MH" val="20160217213332"/>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文本占位符 4"/>
</p:tagLst>
</file>

<file path=ppt/tags/tag22.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标题 5"/>
</p:tagLst>
</file>

<file path=ppt/tags/tag23.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6"/>
</p:tagLst>
</file>

<file path=ppt/tags/tag29.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7"/>
</p:tagLst>
</file>

<file path=ppt/tags/tag3.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9"/>
</p:tagLst>
</file>

<file path=ppt/tags/tag30.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8"/>
</p:tagLst>
</file>

<file path=ppt/tags/tag31.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Other"/>
  <p:tag name="MH_ORDER" val="9"/>
</p:tagLst>
</file>

<file path=ppt/tags/tag32.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SubTitle"/>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SubTitle"/>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Text"/>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218212338"/>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0217213332"/>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文本占位符 4"/>
</p:tagLst>
</file>

<file path=ppt/tags/tag39.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22"/>
</p:tagLst>
</file>

<file path=ppt/tags/tag40.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7"/>
</p:tagLst>
</file>

<file path=ppt/tags/tag47.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9"/>
</p:tagLst>
</file>

<file path=ppt/tags/tag48.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0"/>
</p:tagLst>
</file>

<file path=ppt/tags/tag49.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2"/>
</p:tagLst>
</file>

<file path=ppt/tags/tag5.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11"/>
</p:tagLst>
</file>

<file path=ppt/tags/tag50.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3"/>
</p:tagLst>
</file>

<file path=ppt/tags/tag51.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5"/>
</p:tagLst>
</file>

<file path=ppt/tags/tag52.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6"/>
</p:tagLst>
</file>

<file path=ppt/tags/tag53.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8"/>
</p:tagLst>
</file>

<file path=ppt/tags/tag54.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Other"/>
  <p:tag name="MH_ORDER" val="19"/>
</p:tagLst>
</file>

<file path=ppt/tags/tag55.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SubTitle"/>
  <p:tag name="MH_ORDER" val="3"/>
</p:tagLst>
</file>

<file path=ppt/tags/tag57.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SubTitle"/>
  <p:tag name="MH_ORDER" val="6"/>
</p:tagLst>
</file>

<file path=ppt/tags/tag58.xml><?xml version="1.0" encoding="utf-8"?>
<p:tagLst xmlns:a="http://schemas.openxmlformats.org/drawingml/2006/main" xmlns:r="http://schemas.openxmlformats.org/officeDocument/2006/relationships" xmlns:p="http://schemas.openxmlformats.org/presentationml/2006/main">
  <p:tag name="MH" val="20160218221710"/>
  <p:tag name="MH_LIBRARY" val="GRAPHIC"/>
  <p:tag name="MH_TYPE" val="SubTitle"/>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60217213332"/>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12"/>
</p:tagLst>
</file>

<file path=ppt/tags/tag60.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文本占位符 4"/>
</p:tagLst>
</file>

<file path=ppt/tags/tag61.xml><?xml version="1.0" encoding="utf-8"?>
<p:tagLst xmlns:a="http://schemas.openxmlformats.org/drawingml/2006/main" xmlns:r="http://schemas.openxmlformats.org/officeDocument/2006/relationships" xmlns:p="http://schemas.openxmlformats.org/presentationml/2006/main">
  <p:tag name="MH" val="20160217213332"/>
  <p:tag name="MH_LIBRARY" val="GRAPHIC"/>
  <p:tag name="MH_ORDER" val="标题 5"/>
</p:tagLst>
</file>

<file path=ppt/tags/tag62.xml><?xml version="1.0" encoding="utf-8"?>
<p:tagLst xmlns:a="http://schemas.openxmlformats.org/drawingml/2006/main" xmlns:r="http://schemas.openxmlformats.org/officeDocument/2006/relationships" xmlns:p="http://schemas.openxmlformats.org/presentationml/2006/main">
  <p:tag name="MH" val="20160223200320"/>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0223200320"/>
  <p:tag name="MH_LIBRARY" val="GRAPHIC"/>
  <p:tag name="MH_TYPE" val="SubTitle"/>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60223200320"/>
  <p:tag name="MH_LIBRARY" val="GRAPHIC"/>
  <p:tag name="MH_TYPE" val="SubTitle"/>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60223200320"/>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60219165624"/>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2"/>
</p:tagLst>
</file>

<file path=ppt/tags/tag68.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3"/>
</p:tagLst>
</file>

<file path=ppt/tags/tag69.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4"/>
</p:tagLst>
</file>

<file path=ppt/tags/tag7.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13"/>
</p:tagLst>
</file>

<file path=ppt/tags/tag70.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5"/>
</p:tagLst>
</file>

<file path=ppt/tags/tag71.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6"/>
</p:tagLst>
</file>

<file path=ppt/tags/tag72.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7"/>
</p:tagLst>
</file>

<file path=ppt/tags/tag73.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8"/>
</p:tagLst>
</file>

<file path=ppt/tags/tag74.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Right Triangle 9"/>
</p:tagLst>
</file>

<file path=ppt/tags/tag75.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Straight Connector 10"/>
</p:tagLst>
</file>

<file path=ppt/tags/tag76.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Straight Connector 11"/>
</p:tagLst>
</file>

<file path=ppt/tags/tag77.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Straight Connector 12"/>
</p:tagLst>
</file>

<file path=ppt/tags/tag78.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Straight Connector 13"/>
</p:tagLst>
</file>

<file path=ppt/tags/tag79.xml><?xml version="1.0" encoding="utf-8"?>
<p:tagLst xmlns:a="http://schemas.openxmlformats.org/drawingml/2006/main" xmlns:r="http://schemas.openxmlformats.org/officeDocument/2006/relationships" xmlns:p="http://schemas.openxmlformats.org/presentationml/2006/main">
  <p:tag name="MH" val="20160219165624"/>
  <p:tag name="MH_LIBRARY" val="GRAPHIC"/>
  <p:tag name="MH_ORDER" val="Freeform 20"/>
</p:tagLst>
</file>

<file path=ppt/tags/tag8.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TextBox 15"/>
</p:tagLst>
</file>

<file path=ppt/tags/tag9.xml><?xml version="1.0" encoding="utf-8"?>
<p:tagLst xmlns:a="http://schemas.openxmlformats.org/drawingml/2006/main" xmlns:r="http://schemas.openxmlformats.org/officeDocument/2006/relationships" xmlns:p="http://schemas.openxmlformats.org/presentationml/2006/main">
  <p:tag name="MH" val="20160217212051"/>
  <p:tag name="MH_LIBRARY" val="GRAPHIC"/>
  <p:tag name="MH_ORDER" val="Straight Connector 16"/>
</p:tagLst>
</file>

<file path=ppt/theme/theme1.xml><?xml version="1.0" encoding="utf-8"?>
<a:theme xmlns:a="http://schemas.openxmlformats.org/drawingml/2006/main" name="A000120140530A99PPBG">
  <a:themeElements>
    <a:clrScheme name="自定义 458">
      <a:dk1>
        <a:srgbClr val="4D4D4D"/>
      </a:dk1>
      <a:lt1>
        <a:srgbClr val="FFFFFF"/>
      </a:lt1>
      <a:dk2>
        <a:srgbClr val="4D4D4D"/>
      </a:dk2>
      <a:lt2>
        <a:srgbClr val="FFFFFF"/>
      </a:lt2>
      <a:accent1>
        <a:srgbClr val="0070C0"/>
      </a:accent1>
      <a:accent2>
        <a:srgbClr val="6A63CB"/>
      </a:accent2>
      <a:accent3>
        <a:srgbClr val="4040A2"/>
      </a:accent3>
      <a:accent4>
        <a:srgbClr val="8542A0"/>
      </a:accent4>
      <a:accent5>
        <a:srgbClr val="AACC03"/>
      </a:accent5>
      <a:accent6>
        <a:srgbClr val="FFC000"/>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itchFamily="34" charset="0"/>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A000120150327A12KPBG</Template>
  <TotalTime>165</TotalTime>
  <Words>3104</Words>
  <Application>Microsoft Office PowerPoint</Application>
  <PresentationFormat>宽屏</PresentationFormat>
  <Paragraphs>173</Paragraphs>
  <Slides>37</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Meiryo UI</vt:lpstr>
      <vt:lpstr>华文琥珀</vt:lpstr>
      <vt:lpstr>宋体</vt:lpstr>
      <vt:lpstr>Microsoft YaHei</vt:lpstr>
      <vt:lpstr>Microsoft YaHei</vt:lpstr>
      <vt:lpstr>幼圆</vt:lpstr>
      <vt:lpstr>Arial</vt:lpstr>
      <vt:lpstr>Bell MT</vt:lpstr>
      <vt:lpstr>Calibri</vt:lpstr>
      <vt:lpstr>Times New Roman</vt:lpstr>
      <vt:lpstr>Wingdings</vt:lpstr>
      <vt:lpstr>Wingdings 2</vt:lpstr>
      <vt:lpstr>A000120140530A99PPBG</vt:lpstr>
      <vt:lpstr>VR及其应用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dc:title>
  <dc:creator>wang</dc:creator>
  <cp:lastModifiedBy>Dell</cp:lastModifiedBy>
  <cp:revision>95</cp:revision>
  <dcterms:created xsi:type="dcterms:W3CDTF">2016-02-17T12:51:00Z</dcterms:created>
  <dcterms:modified xsi:type="dcterms:W3CDTF">2016-02-25T07:11:09Z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